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0" r:id="rId4"/>
    <p:sldId id="257" r:id="rId5"/>
    <p:sldId id="258" r:id="rId6"/>
    <p:sldId id="272" r:id="rId7"/>
    <p:sldId id="261" r:id="rId8"/>
    <p:sldId id="262" r:id="rId9"/>
    <p:sldId id="265" r:id="rId10"/>
    <p:sldId id="269" r:id="rId11"/>
    <p:sldId id="270" r:id="rId12"/>
    <p:sldId id="271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>
      <p:cViewPr varScale="1">
        <p:scale>
          <a:sx n="87" d="100"/>
          <a:sy n="87" d="100"/>
        </p:scale>
        <p:origin x="63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21A92-24DD-4841-9A74-C628A355FEBF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Décembre 2017 - Pauline Lalanne - francophonie@institutfrancais.dk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2B991-DD29-4448-850F-E2A303AAD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61910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11FC7-A088-41E5-9AEE-08678DC51ABE}" type="datetimeFigureOut">
              <a:rPr lang="fr-FR" smtClean="0"/>
              <a:t>07/12/2017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Décembre 2017 - Pauline Lalanne - francophonie@institutfrancais.dk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A17A5-F7B9-49AE-B452-6AC194DA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87566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A17A5-F7B9-49AE-B452-6AC194DA8D4F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Décembre 2017 - Pauline Lalanne - francophonie@institutfrancais.dk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007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67AE-EF48-498A-A072-ECD3584D4FD1}" type="datetime1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205C-A3C3-4FCB-8C3B-B8E598FA7C7E}" type="datetime1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C68-70B7-4D2B-9886-11CB937C6C16}" type="datetime1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E96C-2F3B-46D8-9922-6584F0BEC0FB}" type="datetime1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5A53-9188-49DC-8DD8-533193C95962}" type="datetime1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25589-5DBB-4D64-8AE1-6BDF6CFE3566}" type="datetime1">
              <a:rPr lang="fr-FR" smtClean="0"/>
              <a:t>07/12/2017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4A0A-EB8A-47C1-AA63-8612F0E6EE73}" type="datetime1">
              <a:rPr lang="fr-FR" smtClean="0"/>
              <a:t>07/12/2017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9C65-DAF3-484A-BD95-47560E330F3C}" type="datetime1">
              <a:rPr lang="fr-FR" smtClean="0"/>
              <a:t>07/12/2017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8DAF-B741-467A-93EE-15DCAF06C32E}" type="datetime1">
              <a:rPr lang="fr-FR" smtClean="0"/>
              <a:t>07/12/2017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AED41-8F1C-4343-B5E0-1EB0937D9E2E}" type="datetime1">
              <a:rPr lang="fr-FR" smtClean="0"/>
              <a:t>07/12/2017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105-9E23-40C8-AFC5-69A8FC5C5F10}" type="datetime1">
              <a:rPr lang="fr-FR" smtClean="0"/>
              <a:t>07/12/2017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1DDD9-FC99-4936-B23A-D686B1B86818}" type="datetime1">
              <a:rPr lang="fr-FR" smtClean="0"/>
              <a:t>07/12/2017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9" name="Picture 115" descr="C:\Users\Tom\AppData\Local\Microsoft\Windows\Temporary Internet Files\Content.IE5\CVCJG8ZL\MPj044033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548680"/>
            <a:ext cx="5256584" cy="151216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C00000"/>
                </a:solidFill>
                <a:latin typeface="Georgia" panose="02040502050405020303" pitchFamily="18" charset="0"/>
              </a:rPr>
              <a:t>Quiz sur les traditions de Noël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5777"/>
            <a:ext cx="1541616" cy="887971"/>
          </a:xfrm>
          <a:prstGeom prst="rect">
            <a:avLst/>
          </a:prstGeom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07504" y="6538912"/>
            <a:ext cx="5408240" cy="365125"/>
          </a:xfrm>
        </p:spPr>
        <p:txBody>
          <a:bodyPr/>
          <a:lstStyle/>
          <a:p>
            <a:r>
              <a:rPr lang="fr-FR" dirty="0" smtClean="0"/>
              <a:t>Décembre 2017 - Pauline </a:t>
            </a:r>
            <a:r>
              <a:rPr lang="fr-FR" dirty="0" err="1" smtClean="0"/>
              <a:t>Lalanne</a:t>
            </a:r>
            <a:r>
              <a:rPr lang="fr-FR" dirty="0" smtClean="0"/>
              <a:t> – francophonie@institutfrancais.dk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731504" y="4653136"/>
            <a:ext cx="21602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chemeClr val="bg2"/>
                </a:solidFill>
                <a:latin typeface="Georgia" panose="02040502050405020303" pitchFamily="18" charset="0"/>
              </a:rPr>
              <a:t>Joyeux Noël et meilleurs vœux !</a:t>
            </a:r>
            <a:endParaRPr lang="fr-FR" dirty="0">
              <a:solidFill>
                <a:schemeClr val="bg2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628800"/>
            <a:ext cx="7772400" cy="820761"/>
          </a:xfrm>
        </p:spPr>
        <p:txBody>
          <a:bodyPr>
            <a:noAutofit/>
          </a:bodyPr>
          <a:lstStyle/>
          <a:p>
            <a:pPr algn="ctr"/>
            <a:r>
              <a:rPr lang="fr-FR" sz="2400" cap="none" dirty="0">
                <a:solidFill>
                  <a:srgbClr val="C00000"/>
                </a:solidFill>
                <a:latin typeface="Georgia" panose="02040502050405020303" pitchFamily="18" charset="0"/>
              </a:rPr>
              <a:t>9</a:t>
            </a:r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- </a:t>
            </a:r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La période de Noël se déroule pendant :</a:t>
            </a:r>
            <a:b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/>
            </a:r>
            <a:b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endParaRPr lang="fr-FR" sz="2400" cap="none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a) </a:t>
            </a: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Le jour le plus froid de l’année</a:t>
            </a: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b) </a:t>
            </a: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Le solstice d’hiver</a:t>
            </a: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c) L</a:t>
            </a: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a pleine lune</a:t>
            </a:r>
            <a:endParaRPr lang="fr-FR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Espace réservé du pied de page 5"/>
          <p:cNvSpPr txBox="1">
            <a:spLocks/>
          </p:cNvSpPr>
          <p:nvPr/>
        </p:nvSpPr>
        <p:spPr>
          <a:xfrm>
            <a:off x="107504" y="6538912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Décembre 2017 - Pauline Lalanne – francophonie@institutfrancais.dk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6" y="341376"/>
            <a:ext cx="1541616" cy="88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163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521608"/>
            <a:ext cx="6681936" cy="820761"/>
          </a:xfrm>
        </p:spPr>
        <p:txBody>
          <a:bodyPr>
            <a:noAutofit/>
          </a:bodyPr>
          <a:lstStyle/>
          <a:p>
            <a:pPr algn="ctr"/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10- Quel est le nom de l’arbre </a:t>
            </a:r>
            <a:r>
              <a:rPr lang="fr-FR" sz="2400" cap="none" smtClean="0">
                <a:solidFill>
                  <a:srgbClr val="C00000"/>
                </a:solidFill>
                <a:latin typeface="Georgia" panose="02040502050405020303" pitchFamily="18" charset="0"/>
              </a:rPr>
              <a:t>qui représente Noël </a:t>
            </a:r>
            <a:r>
              <a:rPr lang="fr-FR" sz="2400" cap="none" dirty="0">
                <a:solidFill>
                  <a:srgbClr val="C00000"/>
                </a:solidFill>
                <a:latin typeface="Georgia" panose="02040502050405020303" pitchFamily="18" charset="0"/>
              </a:rPr>
              <a:t>?</a:t>
            </a:r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/>
            </a:r>
            <a:b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/>
            </a:r>
            <a:b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endParaRPr lang="fr-FR" sz="2400" cap="none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a) </a:t>
            </a: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L’eucalyptus</a:t>
            </a: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b) </a:t>
            </a: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L’olivier</a:t>
            </a: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c) </a:t>
            </a: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Le sapin</a:t>
            </a:r>
            <a:endParaRPr lang="fr-FR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6" name="Espace réservé du pied de page 5"/>
          <p:cNvSpPr txBox="1">
            <a:spLocks/>
          </p:cNvSpPr>
          <p:nvPr/>
        </p:nvSpPr>
        <p:spPr>
          <a:xfrm>
            <a:off x="107504" y="6538912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Décembre 2017 - Pauline Lalanne – francophonie@institutfrancais.dk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6" y="341376"/>
            <a:ext cx="1541616" cy="88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262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4" name="Espace réservé du pied de page 5"/>
          <p:cNvSpPr txBox="1">
            <a:spLocks/>
          </p:cNvSpPr>
          <p:nvPr/>
        </p:nvSpPr>
        <p:spPr>
          <a:xfrm>
            <a:off x="107504" y="6538912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Décembre 2017 - Pauline </a:t>
            </a:r>
            <a:r>
              <a:rPr lang="fr-FR" dirty="0" err="1" smtClean="0"/>
              <a:t>Lalanne</a:t>
            </a:r>
            <a:r>
              <a:rPr lang="fr-FR" dirty="0" smtClean="0"/>
              <a:t> – francophonie@institutfrancais.dk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081288" y="890600"/>
            <a:ext cx="7047223" cy="136207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000" b="1" u="sng" dirty="0" smtClean="0">
                <a:solidFill>
                  <a:srgbClr val="C00000"/>
                </a:solidFill>
                <a:latin typeface="Georgia" panose="02040502050405020303" pitchFamily="18" charset="0"/>
              </a:rPr>
              <a:t>Réponses</a:t>
            </a:r>
            <a:endParaRPr lang="fr-FR" sz="3000" b="1" u="sng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Espace réservé du texte 2"/>
          <p:cNvSpPr txBox="1">
            <a:spLocks/>
          </p:cNvSpPr>
          <p:nvPr/>
        </p:nvSpPr>
        <p:spPr>
          <a:xfrm>
            <a:off x="1796588" y="2276872"/>
            <a:ext cx="2808312" cy="30016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arenR"/>
            </a:pPr>
            <a:r>
              <a:rPr lang="fr-FR" sz="2800" dirty="0" smtClean="0">
                <a:latin typeface="Georgia" panose="02040502050405020303" pitchFamily="18" charset="0"/>
              </a:rPr>
              <a:t>a</a:t>
            </a:r>
          </a:p>
          <a:p>
            <a:pPr marL="514350" indent="-514350">
              <a:buAutoNum type="arabicParenR"/>
            </a:pPr>
            <a:r>
              <a:rPr lang="fr-FR" sz="2800" dirty="0" smtClean="0">
                <a:latin typeface="Georgia" panose="02040502050405020303" pitchFamily="18" charset="0"/>
              </a:rPr>
              <a:t>c</a:t>
            </a:r>
          </a:p>
          <a:p>
            <a:pPr marL="514350" indent="-514350">
              <a:buAutoNum type="arabicParenR"/>
            </a:pPr>
            <a:r>
              <a:rPr lang="fr-FR" sz="2800" dirty="0">
                <a:latin typeface="Georgia" panose="02040502050405020303" pitchFamily="18" charset="0"/>
              </a:rPr>
              <a:t>a</a:t>
            </a:r>
            <a:endParaRPr lang="fr-FR" sz="2800" dirty="0" smtClean="0">
              <a:latin typeface="Georgia" panose="02040502050405020303" pitchFamily="18" charset="0"/>
            </a:endParaRPr>
          </a:p>
          <a:p>
            <a:pPr marL="514350" indent="-514350">
              <a:buAutoNum type="arabicParenR"/>
            </a:pPr>
            <a:r>
              <a:rPr lang="fr-FR" sz="2800" dirty="0">
                <a:latin typeface="Georgia" panose="02040502050405020303" pitchFamily="18" charset="0"/>
              </a:rPr>
              <a:t>c</a:t>
            </a:r>
            <a:endParaRPr lang="fr-FR" sz="2800" dirty="0" smtClean="0">
              <a:latin typeface="Georgia" panose="02040502050405020303" pitchFamily="18" charset="0"/>
            </a:endParaRPr>
          </a:p>
          <a:p>
            <a:pPr marL="514350" indent="-514350">
              <a:buAutoNum type="arabicParenR"/>
            </a:pPr>
            <a:r>
              <a:rPr lang="fr-FR" sz="2800" dirty="0" smtClean="0">
                <a:latin typeface="Georgia" panose="02040502050405020303" pitchFamily="18" charset="0"/>
              </a:rPr>
              <a:t>a</a:t>
            </a:r>
            <a:endParaRPr lang="fr-FR" sz="2800" dirty="0">
              <a:latin typeface="Georgia" panose="02040502050405020303" pitchFamily="18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6" y="341376"/>
            <a:ext cx="1541616" cy="887971"/>
          </a:xfrm>
          <a:prstGeom prst="rect">
            <a:avLst/>
          </a:prstGeom>
        </p:spPr>
      </p:pic>
      <p:sp>
        <p:nvSpPr>
          <p:cNvPr id="8" name="Espace réservé du texte 2"/>
          <p:cNvSpPr txBox="1">
            <a:spLocks/>
          </p:cNvSpPr>
          <p:nvPr/>
        </p:nvSpPr>
        <p:spPr>
          <a:xfrm>
            <a:off x="5004364" y="2277439"/>
            <a:ext cx="2808312" cy="30016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dirty="0" smtClean="0">
                <a:latin typeface="Georgia" panose="02040502050405020303" pitchFamily="18" charset="0"/>
              </a:rPr>
              <a:t>6) b</a:t>
            </a:r>
          </a:p>
          <a:p>
            <a:pPr marL="0" indent="0">
              <a:buNone/>
            </a:pPr>
            <a:r>
              <a:rPr lang="fr-FR" sz="2800" dirty="0" smtClean="0">
                <a:latin typeface="Georgia" panose="02040502050405020303" pitchFamily="18" charset="0"/>
              </a:rPr>
              <a:t>7) b</a:t>
            </a:r>
          </a:p>
          <a:p>
            <a:pPr marL="0" indent="0">
              <a:buNone/>
            </a:pPr>
            <a:r>
              <a:rPr lang="fr-FR" sz="2800" dirty="0" smtClean="0">
                <a:latin typeface="Georgia" panose="02040502050405020303" pitchFamily="18" charset="0"/>
              </a:rPr>
              <a:t>8) </a:t>
            </a:r>
            <a:r>
              <a:rPr lang="fr-FR" sz="2800" dirty="0" smtClean="0">
                <a:latin typeface="Georgia" panose="02040502050405020303" pitchFamily="18" charset="0"/>
              </a:rPr>
              <a:t>c</a:t>
            </a:r>
            <a:endParaRPr lang="fr-FR" sz="2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fr-FR" sz="2800" dirty="0" smtClean="0">
                <a:latin typeface="Georgia" panose="02040502050405020303" pitchFamily="18" charset="0"/>
              </a:rPr>
              <a:t>9) b</a:t>
            </a:r>
          </a:p>
          <a:p>
            <a:pPr marL="0" indent="0">
              <a:buNone/>
            </a:pPr>
            <a:r>
              <a:rPr lang="fr-FR" sz="2800" dirty="0" smtClean="0">
                <a:latin typeface="Georgia" panose="02040502050405020303" pitchFamily="18" charset="0"/>
              </a:rPr>
              <a:t>10) c</a:t>
            </a:r>
          </a:p>
        </p:txBody>
      </p:sp>
    </p:spTree>
    <p:extLst>
      <p:ext uri="{BB962C8B-B14F-4D97-AF65-F5344CB8AC3E}">
        <p14:creationId xmlns:p14="http://schemas.microsoft.com/office/powerpoint/2010/main" val="3843254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04620" y="1318876"/>
            <a:ext cx="6803033" cy="10436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7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1- De quel pays provient la représentation actuelle du Père </a:t>
            </a:r>
            <a:r>
              <a:rPr lang="fr-FR" sz="2700" cap="none" dirty="0">
                <a:solidFill>
                  <a:srgbClr val="C00000"/>
                </a:solidFill>
                <a:latin typeface="Georgia" panose="02040502050405020303" pitchFamily="18" charset="0"/>
              </a:rPr>
              <a:t>N</a:t>
            </a:r>
            <a:r>
              <a:rPr lang="fr-FR" sz="27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oël ?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3345631" cy="1500187"/>
          </a:xfrm>
        </p:spPr>
        <p:txBody>
          <a:bodyPr>
            <a:normAutofit lnSpcReduction="10000"/>
          </a:bodyPr>
          <a:lstStyle/>
          <a:p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a) des États-Unis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b) des pays scandinaves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c) de la France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0715"/>
            <a:ext cx="1541616" cy="887971"/>
          </a:xfrm>
          <a:prstGeom prst="rect">
            <a:avLst/>
          </a:prstGeom>
        </p:spPr>
      </p:pic>
      <p:sp>
        <p:nvSpPr>
          <p:cNvPr id="7" name="Espace réservé du pied de page 5"/>
          <p:cNvSpPr txBox="1">
            <a:spLocks/>
          </p:cNvSpPr>
          <p:nvPr/>
        </p:nvSpPr>
        <p:spPr>
          <a:xfrm>
            <a:off x="107504" y="6538912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Décembre 2017 - Pauline Lalanne – francophonie@institutfrancais.dk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625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000283"/>
            <a:ext cx="6858000" cy="1790700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2- Le traîneau du père Noël est tiré par :</a:t>
            </a:r>
            <a:endParaRPr lang="fr-FR" sz="24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173443"/>
            <a:ext cx="2001329" cy="187301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a) des bisons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b) des mouflons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c) des rennes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6" y="341376"/>
            <a:ext cx="1541616" cy="887971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7" name="Espace réservé du pied de page 5"/>
          <p:cNvSpPr txBox="1">
            <a:spLocks/>
          </p:cNvSpPr>
          <p:nvPr/>
        </p:nvSpPr>
        <p:spPr>
          <a:xfrm>
            <a:off x="107504" y="6538912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Décembre 2017 - Pauline Lalanne – francophonie@institutfrancais.dk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6491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1544639"/>
            <a:ext cx="6336704" cy="102026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7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3- Quelle est une des traditions à Noël ?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64905"/>
            <a:ext cx="6225951" cy="1841995"/>
          </a:xfrm>
        </p:spPr>
        <p:txBody>
          <a:bodyPr>
            <a:noAutofit/>
          </a:bodyPr>
          <a:lstStyle/>
          <a:p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a) Offrir des cadeaux</a:t>
            </a:r>
            <a:b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b) Manger des fraises</a:t>
            </a:r>
            <a:b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c) Aller chercher une glace au pôle nord</a:t>
            </a:r>
            <a:endParaRPr lang="fr-FR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6" y="341376"/>
            <a:ext cx="1541616" cy="887971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7" name="Espace réservé du pied de page 5"/>
          <p:cNvSpPr txBox="1">
            <a:spLocks/>
          </p:cNvSpPr>
          <p:nvPr/>
        </p:nvSpPr>
        <p:spPr>
          <a:xfrm>
            <a:off x="107504" y="6538912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Décembre 2017 - Pauline </a:t>
            </a:r>
            <a:r>
              <a:rPr lang="fr-FR" dirty="0" err="1" smtClean="0"/>
              <a:t>Lalanne</a:t>
            </a:r>
            <a:r>
              <a:rPr lang="fr-FR" dirty="0" smtClean="0"/>
              <a:t> – francophonie@institutfrancais.dk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9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1544639"/>
            <a:ext cx="5760640" cy="102026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7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4- D’où vient la tradition de la bûche de Noël ?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450087" cy="1500187"/>
          </a:xfrm>
        </p:spPr>
        <p:txBody>
          <a:bodyPr>
            <a:noAutofit/>
          </a:bodyPr>
          <a:lstStyle/>
          <a:p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a) Il y avait trop de bois dans les forêts</a:t>
            </a:r>
            <a:b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b) Les bûcherons voulaient vendre leur bois le soir de Noël</a:t>
            </a:r>
            <a:b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c) les invités amenaient une bûche de bois pour la cheminée</a:t>
            </a:r>
            <a:endParaRPr lang="fr-FR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6" y="341376"/>
            <a:ext cx="1541616" cy="887971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7" name="Espace réservé du pied de page 5"/>
          <p:cNvSpPr txBox="1">
            <a:spLocks/>
          </p:cNvSpPr>
          <p:nvPr/>
        </p:nvSpPr>
        <p:spPr>
          <a:xfrm>
            <a:off x="107504" y="6538912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Décembre 2017 - Pauline </a:t>
            </a:r>
            <a:r>
              <a:rPr lang="fr-FR" dirty="0" err="1" smtClean="0"/>
              <a:t>Lalanne</a:t>
            </a:r>
            <a:r>
              <a:rPr lang="fr-FR" dirty="0" smtClean="0"/>
              <a:t> – francophonie@institutfrancais.dk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6179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902679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fr-FR" sz="27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5- Le </a:t>
            </a:r>
            <a:r>
              <a:rPr lang="fr-FR" sz="2700" b="1" dirty="0">
                <a:solidFill>
                  <a:srgbClr val="C00000"/>
                </a:solidFill>
                <a:latin typeface="Georgia" panose="02040502050405020303" pitchFamily="18" charset="0"/>
              </a:rPr>
              <a:t>réveillon de la Saint-Sylvestre a lieu 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277983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fr-FR" sz="2000" dirty="0">
                <a:solidFill>
                  <a:schemeClr val="tx1"/>
                </a:solidFill>
                <a:latin typeface="Georgia" panose="02040502050405020303" pitchFamily="18" charset="0"/>
              </a:rPr>
              <a:t>a) la veille du Nouvel An</a:t>
            </a:r>
            <a:br>
              <a:rPr lang="fr-FR" sz="20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sz="2000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sz="20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sz="2000" dirty="0">
                <a:solidFill>
                  <a:schemeClr val="tx1"/>
                </a:solidFill>
                <a:latin typeface="Georgia" panose="02040502050405020303" pitchFamily="18" charset="0"/>
              </a:rPr>
              <a:t>b) la veille de Noël</a:t>
            </a:r>
            <a:br>
              <a:rPr lang="fr-FR" sz="20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sz="2000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sz="20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sz="2000" dirty="0">
                <a:solidFill>
                  <a:schemeClr val="tx1"/>
                </a:solidFill>
                <a:latin typeface="Georgia" panose="02040502050405020303" pitchFamily="18" charset="0"/>
              </a:rPr>
              <a:t>c) le 1er janvier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Espace réservé du pied de page 5"/>
          <p:cNvSpPr txBox="1">
            <a:spLocks/>
          </p:cNvSpPr>
          <p:nvPr/>
        </p:nvSpPr>
        <p:spPr>
          <a:xfrm>
            <a:off x="107504" y="6538912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Décembre 2017 - Pauline Lalanne – francophonie@institutfrancais.dk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6" y="341376"/>
            <a:ext cx="1541616" cy="88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512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8083" y="1485441"/>
            <a:ext cx="6300261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7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6- Quels sont les 3 cadeaux apportés par les trois mages ?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a) l’or, l’argent et l’encens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b) l’or, l’encens et la myrrhe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c) l’or, la cannelle et l’argent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u pied de page 5"/>
          <p:cNvSpPr txBox="1">
            <a:spLocks/>
          </p:cNvSpPr>
          <p:nvPr/>
        </p:nvSpPr>
        <p:spPr>
          <a:xfrm>
            <a:off x="107504" y="6538912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Décembre 2017 - Pauline Lalanne – francophonie@institutfrancais.dk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6" y="341376"/>
            <a:ext cx="1541616" cy="88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26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628800"/>
            <a:ext cx="7772400" cy="820761"/>
          </a:xfrm>
        </p:spPr>
        <p:txBody>
          <a:bodyPr>
            <a:noAutofit/>
          </a:bodyPr>
          <a:lstStyle/>
          <a:p>
            <a:pPr algn="ctr"/>
            <a:r>
              <a:rPr lang="fr-FR" sz="2400" cap="none" dirty="0">
                <a:solidFill>
                  <a:srgbClr val="C00000"/>
                </a:solidFill>
                <a:latin typeface="Georgia" panose="02040502050405020303" pitchFamily="18" charset="0"/>
              </a:rPr>
              <a:t>7</a:t>
            </a:r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- </a:t>
            </a:r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Où le Père Noël est-il appelé Saint-Nicolas ?</a:t>
            </a:r>
            <a:b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/>
            </a:r>
            <a:b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endParaRPr lang="fr-FR" sz="2400" cap="none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a) en Italie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b) en </a:t>
            </a: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Belgique</a:t>
            </a: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c) en Espagne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Espace réservé du pied de page 5"/>
          <p:cNvSpPr txBox="1">
            <a:spLocks/>
          </p:cNvSpPr>
          <p:nvPr/>
        </p:nvSpPr>
        <p:spPr>
          <a:xfrm>
            <a:off x="107504" y="6538912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Décembre 2017 - Pauline Lalanne – francophonie@institutfrancais.dk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6" y="341376"/>
            <a:ext cx="1541616" cy="88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5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628800"/>
            <a:ext cx="7772400" cy="820761"/>
          </a:xfrm>
        </p:spPr>
        <p:txBody>
          <a:bodyPr>
            <a:noAutofit/>
          </a:bodyPr>
          <a:lstStyle/>
          <a:p>
            <a:pPr algn="ctr"/>
            <a:r>
              <a:rPr lang="fr-FR" sz="2400" cap="none" dirty="0">
                <a:solidFill>
                  <a:srgbClr val="C00000"/>
                </a:solidFill>
                <a:latin typeface="Georgia" panose="02040502050405020303" pitchFamily="18" charset="0"/>
              </a:rPr>
              <a:t>8</a:t>
            </a:r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- </a:t>
            </a:r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>De combien de jours est composé le calendrier de l’Avent ?</a:t>
            </a:r>
            <a:b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  <a:t/>
            </a:r>
            <a:br>
              <a:rPr lang="fr-FR" sz="2400" cap="none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endParaRPr lang="fr-FR" sz="2400" cap="none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a) </a:t>
            </a: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31</a:t>
            </a: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b) </a:t>
            </a: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25</a:t>
            </a: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b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fr-FR" dirty="0">
                <a:solidFill>
                  <a:schemeClr val="tx1"/>
                </a:solidFill>
                <a:latin typeface="Georgia" panose="02040502050405020303" pitchFamily="18" charset="0"/>
              </a:rPr>
              <a:t>c) </a:t>
            </a:r>
            <a:r>
              <a:rPr lang="fr-FR" dirty="0" smtClean="0">
                <a:solidFill>
                  <a:schemeClr val="tx1"/>
                </a:solidFill>
                <a:latin typeface="Georgia" panose="02040502050405020303" pitchFamily="18" charset="0"/>
              </a:rPr>
              <a:t>24</a:t>
            </a:r>
            <a:endParaRPr lang="fr-FR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Espace réservé du pied de page 5"/>
          <p:cNvSpPr txBox="1">
            <a:spLocks/>
          </p:cNvSpPr>
          <p:nvPr/>
        </p:nvSpPr>
        <p:spPr>
          <a:xfrm>
            <a:off x="107504" y="6538912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Décembre 2017 - Pauline Lalanne – francophonie@institutfrancais.dk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6" y="341376"/>
            <a:ext cx="1541616" cy="88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3119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261C676-3873-4FB6-B1BB-E7EF12F691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noel - Ruban rouge</Template>
  <TotalTime>95</TotalTime>
  <Words>298</Words>
  <Application>Microsoft Office PowerPoint</Application>
  <PresentationFormat>Affichage à l'écran (4:3)</PresentationFormat>
  <Paragraphs>63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Georgia</vt:lpstr>
      <vt:lpstr>Thème Office</vt:lpstr>
      <vt:lpstr>Quiz sur les traditions de Noël</vt:lpstr>
      <vt:lpstr>1- De quel pays provient la représentation actuelle du Père Noël ?  </vt:lpstr>
      <vt:lpstr>2- Le traîneau du père Noël est tiré par :</vt:lpstr>
      <vt:lpstr>3- Quelle est une des traditions à Noël ?  </vt:lpstr>
      <vt:lpstr>4- D’où vient la tradition de la bûche de Noël ?  </vt:lpstr>
      <vt:lpstr>5- Le réveillon de la Saint-Sylvestre a lieu :  </vt:lpstr>
      <vt:lpstr>6- Quels sont les 3 cadeaux apportés par les trois mages ?  </vt:lpstr>
      <vt:lpstr>7- Où le Père Noël est-il appelé Saint-Nicolas ?  </vt:lpstr>
      <vt:lpstr>8- De combien de jours est composé le calendrier de l’Avent ?  </vt:lpstr>
      <vt:lpstr>9- La période de Noël se déroule pendant :  </vt:lpstr>
      <vt:lpstr>10- Quel est le nom de l’arbre qui représente Noël ? 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sur les traditions de Noël</dc:title>
  <dc:creator>Pauline</dc:creator>
  <cp:keywords/>
  <cp:lastModifiedBy>Pauline</cp:lastModifiedBy>
  <cp:revision>14</cp:revision>
  <dcterms:created xsi:type="dcterms:W3CDTF">2017-11-30T09:30:54Z</dcterms:created>
  <dcterms:modified xsi:type="dcterms:W3CDTF">2017-12-07T10:23:26Z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TC300074319990</vt:lpwstr>
  </property>
</Properties>
</file>