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60" r:id="rId3"/>
    <p:sldId id="277" r:id="rId4"/>
    <p:sldId id="278" r:id="rId5"/>
    <p:sldId id="279" r:id="rId6"/>
    <p:sldId id="280" r:id="rId7"/>
    <p:sldId id="283" r:id="rId8"/>
    <p:sldId id="281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76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1FD"/>
    <a:srgbClr val="87C9ED"/>
    <a:srgbClr val="CF9A2C"/>
    <a:srgbClr val="B01B20"/>
    <a:srgbClr val="CF7129"/>
    <a:srgbClr val="6ACCEA"/>
    <a:srgbClr val="4697EA"/>
    <a:srgbClr val="B0DAFA"/>
    <a:srgbClr val="095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5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B0BA0A6-2987-41E4-9604-C1552ED2C4DD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683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7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1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31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8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B0BA0A6-2987-41E4-9604-C1552ED2C4DD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8493312" y="6126775"/>
            <a:ext cx="3463203" cy="516467"/>
            <a:chOff x="8006817" y="5865988"/>
            <a:chExt cx="3463203" cy="516467"/>
          </a:xfrm>
        </p:grpSpPr>
        <p:sp>
          <p:nvSpPr>
            <p:cNvPr id="20" name="ZoneTexte 19"/>
            <p:cNvSpPr txBox="1"/>
            <p:nvPr/>
          </p:nvSpPr>
          <p:spPr>
            <a:xfrm>
              <a:off x="8006817" y="6013123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1" name="Pictur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48753" y="5865988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6928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01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30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8493312" y="6126775"/>
            <a:ext cx="3463203" cy="516467"/>
            <a:chOff x="8006817" y="5865988"/>
            <a:chExt cx="3463203" cy="516467"/>
          </a:xfrm>
        </p:grpSpPr>
        <p:sp>
          <p:nvSpPr>
            <p:cNvPr id="7" name="ZoneTexte 6"/>
            <p:cNvSpPr txBox="1"/>
            <p:nvPr/>
          </p:nvSpPr>
          <p:spPr>
            <a:xfrm>
              <a:off x="8006817" y="6013123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Pic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48753" y="5865988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" y="65273"/>
            <a:ext cx="1383841" cy="11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0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84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059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B0BA0A6-2987-41E4-9604-C1552ED2C4DD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853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0BA0A6-2987-41E4-9604-C1552ED2C4DD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35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0.gif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5" Type="http://schemas.openxmlformats.org/officeDocument/2006/relationships/slide" Target="slide7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5" Type="http://schemas.openxmlformats.org/officeDocument/2006/relationships/slide" Target="slide9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slide" Target="slide10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5" Type="http://schemas.openxmlformats.org/officeDocument/2006/relationships/slide" Target="slide1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5" Type="http://schemas.openxmlformats.org/officeDocument/2006/relationships/slide" Target="slide2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0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63623" y="2407575"/>
            <a:ext cx="9070848" cy="2587752"/>
          </a:xfrm>
        </p:spPr>
        <p:txBody>
          <a:bodyPr/>
          <a:lstStyle/>
          <a:p>
            <a:r>
              <a:rPr lang="fr-FR" sz="6600" dirty="0" smtClean="0"/>
              <a:t>Québec</a:t>
            </a:r>
            <a:endParaRPr lang="fr-FR" sz="6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563624" y="2311395"/>
            <a:ext cx="9070848" cy="457200"/>
          </a:xfrm>
        </p:spPr>
        <p:txBody>
          <a:bodyPr>
            <a:noAutofit/>
          </a:bodyPr>
          <a:lstStyle/>
          <a:p>
            <a:r>
              <a:rPr lang="fr-FR" sz="3200" dirty="0" smtClean="0"/>
              <a:t>A la découverte du …</a:t>
            </a:r>
            <a:endParaRPr lang="fr-FR" sz="3200" dirty="0"/>
          </a:p>
        </p:txBody>
      </p:sp>
      <p:sp>
        <p:nvSpPr>
          <p:cNvPr id="6" name="Pentagone 5">
            <a:hlinkClick r:id="rId3" action="ppaction://hlinksldjump" tooltip="Vérifier la réponse"/>
          </p:cNvPr>
          <p:cNvSpPr/>
          <p:nvPr/>
        </p:nvSpPr>
        <p:spPr>
          <a:xfrm>
            <a:off x="4093077" y="4568287"/>
            <a:ext cx="4011943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COMMENCER LE QUIZ</a:t>
            </a:r>
          </a:p>
        </p:txBody>
      </p:sp>
    </p:spTree>
    <p:extLst>
      <p:ext uri="{BB962C8B-B14F-4D97-AF65-F5344CB8AC3E}">
        <p14:creationId xmlns:p14="http://schemas.microsoft.com/office/powerpoint/2010/main" val="8381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850545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9. Au Québec, dans la forêt, il y a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973735" y="2239233"/>
            <a:ext cx="417006" cy="39635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5812206" y="2770053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9343571" y="3628249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8256" y="2680748"/>
            <a:ext cx="286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 koalas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319606" y="3274629"/>
            <a:ext cx="340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 castors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250813" y="4146065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 requins</a:t>
            </a:r>
            <a:endParaRPr lang="fr-FR" sz="2800" dirty="0"/>
          </a:p>
        </p:txBody>
      </p:sp>
      <p:pic>
        <p:nvPicPr>
          <p:cNvPr id="5124" name="Picture 4" descr="Koala, L'Australie, Arbre, Hu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38" y="3198558"/>
            <a:ext cx="1408612" cy="15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quin, Bleu, Danger, Mâchoires, Océan, Mer, L'Ea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38" y="4669285"/>
            <a:ext cx="2306271" cy="11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astor, Bois, Debout, Queue, Jour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41" y="3968710"/>
            <a:ext cx="1826673" cy="196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>
            <a:hlinkClick r:id="rId6" action="ppaction://hlinksldjump" tooltip="Vérifier la réponse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850545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10. Trouve l’artiste québécois(e).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182236" y="2241482"/>
            <a:ext cx="417006" cy="39635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5714446" y="2635584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9517955" y="2844426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56757" y="2672949"/>
            <a:ext cx="286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Stromae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221846" y="3110016"/>
            <a:ext cx="340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Mika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425197" y="3332098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Céline Dion</a:t>
            </a:r>
            <a:endParaRPr lang="fr-FR" sz="2800" dirty="0"/>
          </a:p>
        </p:txBody>
      </p:sp>
      <p:pic>
        <p:nvPicPr>
          <p:cNvPr id="12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32" y="3251468"/>
            <a:ext cx="2268217" cy="226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91" y="3885462"/>
            <a:ext cx="1961133" cy="1953128"/>
          </a:xfrm>
          <a:prstGeom prst="rect">
            <a:avLst/>
          </a:prstGeom>
        </p:spPr>
      </p:pic>
      <p:pic>
        <p:nvPicPr>
          <p:cNvPr id="15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16" y="3657295"/>
            <a:ext cx="1523847" cy="21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entagone 16">
            <a:hlinkClick r:id="rId6" action="ppaction://hlinksldjump" tooltip="Vérifier la réponse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1563623" y="2135124"/>
            <a:ext cx="9070848" cy="25877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6600" dirty="0" smtClean="0">
                <a:ln>
                  <a:solidFill>
                    <a:srgbClr val="87C9ED"/>
                  </a:solidFill>
                </a:ln>
                <a:solidFill>
                  <a:srgbClr val="BBE1FD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Réponses</a:t>
            </a:r>
            <a:endParaRPr lang="fr-FR" sz="6600" dirty="0">
              <a:ln>
                <a:solidFill>
                  <a:srgbClr val="87C9ED"/>
                </a:solidFill>
              </a:ln>
              <a:solidFill>
                <a:srgbClr val="BBE1FD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1. Le Québec est …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282085" y="3013464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26653" y="3629086"/>
            <a:ext cx="2327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une province</a:t>
            </a:r>
            <a:endParaRPr lang="fr-FR" sz="2800" dirty="0"/>
          </a:p>
        </p:txBody>
      </p:sp>
      <p:sp>
        <p:nvSpPr>
          <p:cNvPr id="9" name="Pentagone 8">
            <a:hlinkClick r:id="rId4" action="ppaction://hlinksldjump" tooltip="Vérifier la réponse"/>
          </p:cNvPr>
          <p:cNvSpPr/>
          <p:nvPr/>
        </p:nvSpPr>
        <p:spPr>
          <a:xfrm>
            <a:off x="9576021" y="485090"/>
            <a:ext cx="2252655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Question 2 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15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2. Le Québec se trouve … du Canada.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853853" y="2514076"/>
            <a:ext cx="417006" cy="39635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28374" y="3069211"/>
            <a:ext cx="286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à l’est</a:t>
            </a:r>
            <a:endParaRPr lang="fr-FR" sz="2800" dirty="0"/>
          </a:p>
        </p:txBody>
      </p:sp>
      <p:pic>
        <p:nvPicPr>
          <p:cNvPr id="1026" name="Picture 2" descr="Boussole, Windrose, Navigation, Gris, Rose Des Ve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00" y="3767823"/>
            <a:ext cx="2998598" cy="288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>
            <a:hlinkClick r:id="rId5" action="ppaction://hlinksldjump" tooltip="Vérifier la réponse"/>
          </p:cNvPr>
          <p:cNvSpPr/>
          <p:nvPr/>
        </p:nvSpPr>
        <p:spPr>
          <a:xfrm>
            <a:off x="9576021" y="485090"/>
            <a:ext cx="2252655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Question 3 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2" descr="http://www.cartograf.fr/Carte_Canada_region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014194"/>
            <a:ext cx="33337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/>
          <p:cNvCxnSpPr>
            <a:stCxn id="16" idx="2"/>
          </p:cNvCxnSpPr>
          <p:nvPr/>
        </p:nvCxnSpPr>
        <p:spPr>
          <a:xfrm flipH="1">
            <a:off x="3276600" y="2712252"/>
            <a:ext cx="5577253" cy="1055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460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3. La capitale du Québec s’appelle …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887497" y="4611151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32065" y="5226773"/>
            <a:ext cx="232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Québec</a:t>
            </a:r>
            <a:endParaRPr lang="fr-FR" sz="2800" dirty="0"/>
          </a:p>
        </p:txBody>
      </p:sp>
      <p:pic>
        <p:nvPicPr>
          <p:cNvPr id="3074" name="Picture 2" descr="Drapeau, Québec, Fleurdelise, Maurice Duplessis, Ca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79" y="2014194"/>
            <a:ext cx="3289160" cy="219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>
            <a:hlinkClick r:id="rId5" action="ppaction://hlinksldjump" tooltip="Vérifier la réponse"/>
          </p:cNvPr>
          <p:cNvSpPr/>
          <p:nvPr/>
        </p:nvSpPr>
        <p:spPr>
          <a:xfrm>
            <a:off x="9576021" y="485090"/>
            <a:ext cx="2252655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Question 4 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4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4. Au Québec, la langue officielle est …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9513277" y="3569700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420519" y="3938399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français</a:t>
            </a:r>
            <a:endParaRPr lang="fr-FR" sz="2800" dirty="0"/>
          </a:p>
        </p:txBody>
      </p:sp>
      <p:sp>
        <p:nvSpPr>
          <p:cNvPr id="14" name="Bulle ronde 13"/>
          <p:cNvSpPr/>
          <p:nvPr/>
        </p:nvSpPr>
        <p:spPr>
          <a:xfrm>
            <a:off x="8813658" y="4461619"/>
            <a:ext cx="1617785" cy="1193212"/>
          </a:xfrm>
          <a:prstGeom prst="wedgeEllipseCallout">
            <a:avLst>
              <a:gd name="adj1" fmla="val 54440"/>
              <a:gd name="adj2" fmla="val -5448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Salut !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Pentagone 14">
            <a:hlinkClick r:id="rId4" action="ppaction://hlinksldjump" tooltip="Vérifier la réponse"/>
          </p:cNvPr>
          <p:cNvSpPr/>
          <p:nvPr/>
        </p:nvSpPr>
        <p:spPr>
          <a:xfrm>
            <a:off x="9576021" y="485090"/>
            <a:ext cx="2252655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Question 5 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24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840497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5</a:t>
            </a:r>
            <a:r>
              <a:rPr lang="fr-FR" sz="3200" b="1" dirty="0" smtClean="0">
                <a:solidFill>
                  <a:schemeClr val="bg1"/>
                </a:solidFill>
              </a:rPr>
              <a:t>. Au Canada, … de la population habite au Québec.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149562" y="2171698"/>
            <a:ext cx="417006" cy="39635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25156" y="2613213"/>
            <a:ext cx="3265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un </a:t>
            </a:r>
            <a:r>
              <a:rPr lang="fr-FR" sz="2400" dirty="0"/>
              <a:t>quart (25%)</a:t>
            </a:r>
          </a:p>
          <a:p>
            <a:pPr algn="ctr"/>
            <a:r>
              <a:rPr lang="fr-FR" sz="2400" dirty="0" smtClean="0"/>
              <a:t>de la population  </a:t>
            </a:r>
          </a:p>
        </p:txBody>
      </p:sp>
      <p:graphicFrame>
        <p:nvGraphicFramePr>
          <p:cNvPr id="18" name="Graphique 17"/>
          <p:cNvGraphicFramePr/>
          <p:nvPr>
            <p:extLst/>
          </p:nvPr>
        </p:nvGraphicFramePr>
        <p:xfrm>
          <a:off x="1314153" y="3684333"/>
          <a:ext cx="2087824" cy="145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Pentagone 11">
            <a:hlinkClick r:id="rId5" action="ppaction://hlinksldjump" tooltip="Vérifier la réponse"/>
          </p:cNvPr>
          <p:cNvSpPr/>
          <p:nvPr/>
        </p:nvSpPr>
        <p:spPr>
          <a:xfrm>
            <a:off x="9576021" y="485090"/>
            <a:ext cx="2252655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Question 6 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35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850545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6</a:t>
            </a:r>
            <a:r>
              <a:rPr lang="fr-FR" sz="3600" b="1" dirty="0" smtClean="0">
                <a:solidFill>
                  <a:schemeClr val="bg1"/>
                </a:solidFill>
              </a:rPr>
              <a:t>. Un grand fleuve passe au Québec. C’est … 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990682" y="4572485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73828" y="5157448"/>
            <a:ext cx="340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Saint-Laurent</a:t>
            </a:r>
            <a:endParaRPr lang="fr-FR" sz="2800" dirty="0"/>
          </a:p>
        </p:txBody>
      </p:sp>
      <p:sp>
        <p:nvSpPr>
          <p:cNvPr id="12" name="Pentagone 11">
            <a:hlinkClick r:id="rId4" action="ppaction://hlinksldjump" tooltip="Vérifier la réponse"/>
          </p:cNvPr>
          <p:cNvSpPr/>
          <p:nvPr/>
        </p:nvSpPr>
        <p:spPr>
          <a:xfrm>
            <a:off x="9576021" y="485090"/>
            <a:ext cx="2252655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Question 7 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77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7. Sur le drapeau du Canada, il y a …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950635" y="2171698"/>
            <a:ext cx="417006" cy="39635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25156" y="2613213"/>
            <a:ext cx="2867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une feuille d’érable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4" y="3606283"/>
            <a:ext cx="1835009" cy="1465140"/>
          </a:xfrm>
          <a:prstGeom prst="rect">
            <a:avLst/>
          </a:prstGeom>
        </p:spPr>
      </p:pic>
      <p:sp>
        <p:nvSpPr>
          <p:cNvPr id="12" name="Pentagone 11">
            <a:hlinkClick r:id="rId5" action="ppaction://hlinksldjump" tooltip="Vérifier la réponse"/>
          </p:cNvPr>
          <p:cNvSpPr/>
          <p:nvPr/>
        </p:nvSpPr>
        <p:spPr>
          <a:xfrm>
            <a:off x="9576021" y="485090"/>
            <a:ext cx="2252655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Question 8 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95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1. Le Québec est …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950635" y="2171698"/>
            <a:ext cx="417006" cy="39635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5282085" y="3013464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</a:p>
        </p:txBody>
      </p:sp>
      <p:sp>
        <p:nvSpPr>
          <p:cNvPr id="21" name="Ellipse 20"/>
          <p:cNvSpPr/>
          <p:nvPr/>
        </p:nvSpPr>
        <p:spPr>
          <a:xfrm>
            <a:off x="9175400" y="3420583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25156" y="2613213"/>
            <a:ext cx="2867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 département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326653" y="3629086"/>
            <a:ext cx="2327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une province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661676" y="3938399"/>
            <a:ext cx="1444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 pays</a:t>
            </a:r>
            <a:endParaRPr lang="fr-FR" sz="2800" dirty="0"/>
          </a:p>
        </p:txBody>
      </p:sp>
      <p:sp>
        <p:nvSpPr>
          <p:cNvPr id="9" name="Pentagone 8">
            <a:hlinkClick r:id="rId3" action="ppaction://hlinksldjump" tooltip="Vérifier la réponse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8</a:t>
            </a:r>
            <a:r>
              <a:rPr lang="fr-FR" sz="4000" b="1" dirty="0" smtClean="0">
                <a:solidFill>
                  <a:schemeClr val="bg1"/>
                </a:solidFill>
              </a:rPr>
              <a:t>. Sur les pancakes, on met … d’érable.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9092921" y="2920740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00163" y="3390249"/>
            <a:ext cx="312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du sirop …</a:t>
            </a: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18" y="2220355"/>
            <a:ext cx="2405378" cy="2035102"/>
          </a:xfrm>
          <a:prstGeom prst="rect">
            <a:avLst/>
          </a:prstGeom>
        </p:spPr>
      </p:pic>
      <p:sp>
        <p:nvSpPr>
          <p:cNvPr id="12" name="Pentagone 11">
            <a:hlinkClick r:id="rId6" action="ppaction://hlinksldjump" tooltip="Vérifier la réponse"/>
          </p:cNvPr>
          <p:cNvSpPr/>
          <p:nvPr/>
        </p:nvSpPr>
        <p:spPr>
          <a:xfrm>
            <a:off x="9576021" y="485090"/>
            <a:ext cx="2252655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Question 9 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68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850545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9. Au Québec, dans la forêt, il y a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812206" y="2770053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19606" y="3274629"/>
            <a:ext cx="340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 castors</a:t>
            </a:r>
            <a:endParaRPr lang="fr-FR" sz="2800" dirty="0"/>
          </a:p>
        </p:txBody>
      </p:sp>
      <p:pic>
        <p:nvPicPr>
          <p:cNvPr id="5128" name="Picture 8" descr="Castor, Bois, Debout, Queue, Jour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41" y="3968710"/>
            <a:ext cx="1826673" cy="196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>
            <a:hlinkClick r:id="rId5" action="ppaction://hlinksldjump" tooltip="Vérifier la réponse"/>
          </p:cNvPr>
          <p:cNvSpPr/>
          <p:nvPr/>
        </p:nvSpPr>
        <p:spPr>
          <a:xfrm>
            <a:off x="9523445" y="485090"/>
            <a:ext cx="2357808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Question 10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20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850545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10. Trouve l’artiste québécois(e).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9517955" y="2844426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425197" y="3332098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Céline Dion</a:t>
            </a:r>
            <a:endParaRPr lang="fr-FR" sz="28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91" y="3885462"/>
            <a:ext cx="1961133" cy="1953128"/>
          </a:xfrm>
          <a:prstGeom prst="rect">
            <a:avLst/>
          </a:prstGeom>
        </p:spPr>
      </p:pic>
      <p:sp>
        <p:nvSpPr>
          <p:cNvPr id="17" name="Pentagone 16">
            <a:hlinkClick r:id="rId5" action="ppaction://hlinksldjump" tooltip="Vérifier la réponse"/>
          </p:cNvPr>
          <p:cNvSpPr/>
          <p:nvPr/>
        </p:nvSpPr>
        <p:spPr>
          <a:xfrm>
            <a:off x="10276816" y="485090"/>
            <a:ext cx="1640528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FIN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40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63623" y="2407575"/>
            <a:ext cx="9070848" cy="2587752"/>
          </a:xfrm>
        </p:spPr>
        <p:txBody>
          <a:bodyPr/>
          <a:lstStyle/>
          <a:p>
            <a:r>
              <a:rPr lang="fr-FR" sz="6600" dirty="0" smtClean="0"/>
              <a:t>Québec</a:t>
            </a:r>
            <a:endParaRPr lang="fr-FR" sz="6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563624" y="2311395"/>
            <a:ext cx="9070848" cy="457200"/>
          </a:xfrm>
        </p:spPr>
        <p:txBody>
          <a:bodyPr>
            <a:noAutofit/>
          </a:bodyPr>
          <a:lstStyle/>
          <a:p>
            <a:r>
              <a:rPr lang="fr-FR" sz="3200" dirty="0" smtClean="0"/>
              <a:t>Le voyage au </a:t>
            </a:r>
            <a:endParaRPr lang="fr-FR" sz="3200" dirty="0"/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1563623" y="4435878"/>
            <a:ext cx="9070848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tabLst>
                <a:tab pos="2633663" algn="l"/>
              </a:tabLst>
              <a:defRPr sz="160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/>
              <a:t>est terminé !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075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2. Le Québec se trouve … du Canada.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853853" y="2514076"/>
            <a:ext cx="417006" cy="39635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556048" y="249746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887496" y="2503748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28374" y="3069211"/>
            <a:ext cx="286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à l’est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600616" y="3069211"/>
            <a:ext cx="232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à l’ouest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909455" y="3069211"/>
            <a:ext cx="2373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au nord</a:t>
            </a:r>
            <a:endParaRPr lang="fr-FR" sz="2800" dirty="0"/>
          </a:p>
        </p:txBody>
      </p:sp>
      <p:pic>
        <p:nvPicPr>
          <p:cNvPr id="1026" name="Picture 2" descr="Boussole, Windrose, Navigation, Gris, Rose Des V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00" y="3767823"/>
            <a:ext cx="2998598" cy="288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>
            <a:hlinkClick r:id="rId4" action="ppaction://hlinksldjump" tooltip="Vérifier la réponse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3. La capitale du Québec s’appelle …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938914" y="3324748"/>
            <a:ext cx="417006" cy="39635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5887497" y="4611151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9437495" y="3259783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3435" y="3767224"/>
            <a:ext cx="286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Montréal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932065" y="5226773"/>
            <a:ext cx="232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Québec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420518" y="3683748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Vancouver</a:t>
            </a:r>
            <a:endParaRPr lang="fr-FR" sz="2800" dirty="0"/>
          </a:p>
        </p:txBody>
      </p:sp>
      <p:pic>
        <p:nvPicPr>
          <p:cNvPr id="3074" name="Picture 2" descr="Drapeau, Québec, Fleurdelise, Maurice Duplessis, Ca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79" y="2014194"/>
            <a:ext cx="3289160" cy="219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>
            <a:hlinkClick r:id="rId4" action="ppaction://hlinksldjump" tooltip="Vérifier la réponse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4. Au Québec, la langue officielle est …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950635" y="2171698"/>
            <a:ext cx="417006" cy="39635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5896290" y="2748701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9513277" y="3569700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5156" y="2613213"/>
            <a:ext cx="286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l’espagnol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940859" y="3207280"/>
            <a:ext cx="232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l’anglais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420519" y="3938399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français</a:t>
            </a:r>
            <a:endParaRPr lang="fr-FR" sz="2800" dirty="0"/>
          </a:p>
        </p:txBody>
      </p:sp>
      <p:sp>
        <p:nvSpPr>
          <p:cNvPr id="2" name="Bulle ronde 1"/>
          <p:cNvSpPr/>
          <p:nvPr/>
        </p:nvSpPr>
        <p:spPr>
          <a:xfrm>
            <a:off x="1184866" y="3181597"/>
            <a:ext cx="1617785" cy="1193212"/>
          </a:xfrm>
          <a:prstGeom prst="wedgeEllipseCallout">
            <a:avLst>
              <a:gd name="adj1" fmla="val 54440"/>
              <a:gd name="adj2" fmla="val -5448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¡Hola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5092421" y="3778203"/>
            <a:ext cx="1617785" cy="1193212"/>
          </a:xfrm>
          <a:prstGeom prst="wedgeEllipseCallout">
            <a:avLst>
              <a:gd name="adj1" fmla="val 54440"/>
              <a:gd name="adj2" fmla="val -5448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Hi!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Bulle ronde 13"/>
          <p:cNvSpPr/>
          <p:nvPr/>
        </p:nvSpPr>
        <p:spPr>
          <a:xfrm>
            <a:off x="8813658" y="4461619"/>
            <a:ext cx="1617785" cy="1193212"/>
          </a:xfrm>
          <a:prstGeom prst="wedgeEllipseCallout">
            <a:avLst>
              <a:gd name="adj1" fmla="val 54440"/>
              <a:gd name="adj2" fmla="val -5448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Salut !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Pentagone 14">
            <a:hlinkClick r:id="rId3" action="ppaction://hlinksldjump" tooltip="Vérifier la réponse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840497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5</a:t>
            </a:r>
            <a:r>
              <a:rPr lang="fr-FR" sz="3200" b="1" dirty="0" smtClean="0">
                <a:solidFill>
                  <a:schemeClr val="bg1"/>
                </a:solidFill>
              </a:rPr>
              <a:t>. Au Canada, … de la population habite au Québec.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149562" y="2171698"/>
            <a:ext cx="417006" cy="39635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5850062" y="2824761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9513277" y="3388746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5156" y="2613213"/>
            <a:ext cx="3265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un </a:t>
            </a:r>
            <a:r>
              <a:rPr lang="fr-FR" sz="2400" dirty="0"/>
              <a:t>quart (25%)</a:t>
            </a:r>
          </a:p>
          <a:p>
            <a:pPr algn="ctr"/>
            <a:r>
              <a:rPr lang="fr-FR" sz="2400" dirty="0" smtClean="0"/>
              <a:t>de la population 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447410" y="3268834"/>
            <a:ext cx="3222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la moitié (50%) </a:t>
            </a:r>
          </a:p>
          <a:p>
            <a:pPr algn="ctr"/>
            <a:r>
              <a:rPr lang="fr-FR" sz="2400" dirty="0" smtClean="0"/>
              <a:t>de la population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231850" y="3817730"/>
            <a:ext cx="297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5% </a:t>
            </a:r>
          </a:p>
          <a:p>
            <a:pPr algn="ctr"/>
            <a:r>
              <a:rPr lang="fr-FR" sz="2400" dirty="0" smtClean="0"/>
              <a:t>de la population</a:t>
            </a:r>
            <a:endParaRPr lang="fr-FR" sz="2400" dirty="0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421560033"/>
              </p:ext>
            </p:extLst>
          </p:nvPr>
        </p:nvGraphicFramePr>
        <p:xfrm>
          <a:off x="8677868" y="4628456"/>
          <a:ext cx="2087824" cy="145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/>
          <p:cNvGraphicFramePr/>
          <p:nvPr>
            <p:extLst>
              <p:ext uri="{D42A27DB-BD31-4B8C-83A1-F6EECF244321}">
                <p14:modId xmlns:p14="http://schemas.microsoft.com/office/powerpoint/2010/main" val="3251991563"/>
              </p:ext>
            </p:extLst>
          </p:nvPr>
        </p:nvGraphicFramePr>
        <p:xfrm>
          <a:off x="5014653" y="4149947"/>
          <a:ext cx="2087824" cy="145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aphique 17"/>
          <p:cNvGraphicFramePr/>
          <p:nvPr>
            <p:extLst>
              <p:ext uri="{D42A27DB-BD31-4B8C-83A1-F6EECF244321}">
                <p14:modId xmlns:p14="http://schemas.microsoft.com/office/powerpoint/2010/main" val="854247683"/>
              </p:ext>
            </p:extLst>
          </p:nvPr>
        </p:nvGraphicFramePr>
        <p:xfrm>
          <a:off x="1314153" y="3684333"/>
          <a:ext cx="2087824" cy="145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Pentagone 11">
            <a:hlinkClick r:id="rId6" action="ppaction://hlinksldjump" tooltip="Vérifier la réponse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ixabay.com/static/uploads/photo/2015/08/26/17/35/water-908813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8" y="2442999"/>
            <a:ext cx="4572000" cy="29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850545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6</a:t>
            </a:r>
            <a:r>
              <a:rPr lang="fr-FR" sz="3600" b="1" dirty="0" smtClean="0">
                <a:solidFill>
                  <a:schemeClr val="bg1"/>
                </a:solidFill>
              </a:rPr>
              <a:t>. Un grand fleuve passe au Québec. C’est … 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973735" y="2930827"/>
            <a:ext cx="417006" cy="39635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4990682" y="4572485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885114" y="2854526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8256" y="3372342"/>
            <a:ext cx="286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Mississipi 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873828" y="5157448"/>
            <a:ext cx="340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Saint-Laurent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130233" y="3372342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</a:t>
            </a:r>
            <a:r>
              <a:rPr lang="fr-FR" sz="2800" dirty="0" smtClean="0"/>
              <a:t>e Nil</a:t>
            </a:r>
            <a:endParaRPr lang="fr-FR" sz="2800" dirty="0"/>
          </a:p>
        </p:txBody>
      </p:sp>
      <p:sp>
        <p:nvSpPr>
          <p:cNvPr id="12" name="Pentagone 11">
            <a:hlinkClick r:id="rId4" action="ppaction://hlinksldjump" tooltip="Vérifier la réponse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7. Sur le drapeau du Canada, il y a …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950635" y="2171698"/>
            <a:ext cx="417006" cy="39635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5762271" y="2609653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9315960" y="2992078"/>
            <a:ext cx="417006" cy="41676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5156" y="2613213"/>
            <a:ext cx="2867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une feuille d’érable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919754" y="3068232"/>
            <a:ext cx="2102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une fleur de lotus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360316" y="3461345"/>
            <a:ext cx="2328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une étoile de mer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4" y="3606283"/>
            <a:ext cx="1835009" cy="1465140"/>
          </a:xfrm>
          <a:prstGeom prst="rect">
            <a:avLst/>
          </a:prstGeom>
        </p:spPr>
      </p:pic>
      <p:pic>
        <p:nvPicPr>
          <p:cNvPr id="2050" name="Picture 2" descr="Fleur, Water Lily, Lily, Lotus, Aquatiques, Blo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74" y="4148782"/>
            <a:ext cx="1893800" cy="155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Étoile De Mer, Poissons, Mer, 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933" y="4467956"/>
            <a:ext cx="1637061" cy="14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>
            <a:hlinkClick r:id="rId6" action="ppaction://hlinksldjump" tooltip="Vérifier la réponse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8</a:t>
            </a:r>
            <a:r>
              <a:rPr lang="fr-FR" sz="4000" b="1" dirty="0" smtClean="0">
                <a:solidFill>
                  <a:schemeClr val="bg1"/>
                </a:solidFill>
              </a:rPr>
              <a:t>. Sur les pancakes, on met … d’érable.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061166" y="3027375"/>
            <a:ext cx="417006" cy="39635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5682158" y="4693847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9092921" y="2920740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35688" y="3468890"/>
            <a:ext cx="2867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du caramel …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726727" y="5152426"/>
            <a:ext cx="232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du vin …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000163" y="3390249"/>
            <a:ext cx="312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du sirop …</a:t>
            </a: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18" y="2220355"/>
            <a:ext cx="2405378" cy="2035102"/>
          </a:xfrm>
          <a:prstGeom prst="rect">
            <a:avLst/>
          </a:prstGeom>
        </p:spPr>
      </p:pic>
      <p:sp>
        <p:nvSpPr>
          <p:cNvPr id="12" name="Pentagone 11">
            <a:hlinkClick r:id="rId5" action="ppaction://hlinksldjump" tooltip="Vérifier la réponse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CF712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F9A2C"/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CF9A2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Sillage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0.xml><?xml version="1.0" encoding="utf-8"?>
<a:themeOverride xmlns:a="http://schemas.openxmlformats.org/drawingml/2006/main">
  <a:clrScheme name="Sillage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Sillage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Sillage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Sillage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Sillage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Sillage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Sillage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8.xml><?xml version="1.0" encoding="utf-8"?>
<a:themeOverride xmlns:a="http://schemas.openxmlformats.org/drawingml/2006/main">
  <a:clrScheme name="Sillage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9.xml><?xml version="1.0" encoding="utf-8"?>
<a:themeOverride xmlns:a="http://schemas.openxmlformats.org/drawingml/2006/main">
  <a:clrScheme name="Sillage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395</Words>
  <Application>Microsoft Office PowerPoint</Application>
  <PresentationFormat>Grand écran</PresentationFormat>
  <Paragraphs>135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Garamond</vt:lpstr>
      <vt:lpstr>Savon</vt:lpstr>
      <vt:lpstr>Québec</vt:lpstr>
      <vt:lpstr>1. Le Québec est …</vt:lpstr>
      <vt:lpstr>2. Le Québec se trouve … du Canada.</vt:lpstr>
      <vt:lpstr>3. La capitale du Québec s’appelle …</vt:lpstr>
      <vt:lpstr>4. Au Québec, la langue officielle est …</vt:lpstr>
      <vt:lpstr>5. Au Canada, … de la population habite au Québec.</vt:lpstr>
      <vt:lpstr>6. Un grand fleuve passe au Québec. C’est … </vt:lpstr>
      <vt:lpstr>7. Sur le drapeau du Canada, il y a …</vt:lpstr>
      <vt:lpstr>8. Sur les pancakes, on met … d’érable.</vt:lpstr>
      <vt:lpstr>9. Au Québec, dans la forêt, il y a</vt:lpstr>
      <vt:lpstr>10. Trouve l’artiste québécois(e).</vt:lpstr>
      <vt:lpstr>Réponses</vt:lpstr>
      <vt:lpstr>1. Le Québec est …</vt:lpstr>
      <vt:lpstr>2. Le Québec se trouve … du Canada.</vt:lpstr>
      <vt:lpstr>3. La capitale du Québec s’appelle …</vt:lpstr>
      <vt:lpstr>4. Au Québec, la langue officielle est …</vt:lpstr>
      <vt:lpstr>5. Au Canada, … de la population habite au Québec.</vt:lpstr>
      <vt:lpstr>6. Un grand fleuve passe au Québec. C’est … </vt:lpstr>
      <vt:lpstr>7. Sur le drapeau du Canada, il y a …</vt:lpstr>
      <vt:lpstr>8. Sur les pancakes, on met … d’érable.</vt:lpstr>
      <vt:lpstr>9. Au Québec, dans la forêt, il y a</vt:lpstr>
      <vt:lpstr>10. Trouve l’artiste québécois(e).</vt:lpstr>
      <vt:lpstr>Québec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L’Île de la Réunion</dc:title>
  <dc:creator>Clotilde</dc:creator>
  <cp:lastModifiedBy>Clotilde</cp:lastModifiedBy>
  <cp:revision>195</cp:revision>
  <dcterms:created xsi:type="dcterms:W3CDTF">2015-11-03T14:01:52Z</dcterms:created>
  <dcterms:modified xsi:type="dcterms:W3CDTF">2016-03-03T14:12:52Z</dcterms:modified>
</cp:coreProperties>
</file>