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60" r:id="rId3"/>
    <p:sldId id="262" r:id="rId4"/>
    <p:sldId id="264" r:id="rId5"/>
    <p:sldId id="275" r:id="rId6"/>
    <p:sldId id="270" r:id="rId7"/>
    <p:sldId id="269" r:id="rId8"/>
    <p:sldId id="265" r:id="rId9"/>
    <p:sldId id="268" r:id="rId10"/>
    <p:sldId id="267" r:id="rId11"/>
    <p:sldId id="272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3E29"/>
    <a:srgbClr val="FFD179"/>
    <a:srgbClr val="82B41B"/>
    <a:srgbClr val="128EB9"/>
    <a:srgbClr val="AF8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B0BA0A6-2987-41E4-9604-C1552ED2C4DD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  <p:grpSp>
        <p:nvGrpSpPr>
          <p:cNvPr id="26" name="Groupe 25"/>
          <p:cNvGrpSpPr/>
          <p:nvPr userDrawn="1"/>
        </p:nvGrpSpPr>
        <p:grpSpPr>
          <a:xfrm>
            <a:off x="9065174" y="6105272"/>
            <a:ext cx="2886796" cy="552117"/>
            <a:chOff x="8828757" y="6080746"/>
            <a:chExt cx="2886796" cy="552117"/>
          </a:xfrm>
        </p:grpSpPr>
        <p:sp>
          <p:nvSpPr>
            <p:cNvPr id="27" name="ZoneTexte 26"/>
            <p:cNvSpPr txBox="1"/>
            <p:nvPr/>
          </p:nvSpPr>
          <p:spPr>
            <a:xfrm>
              <a:off x="8828757" y="6263531"/>
              <a:ext cx="2658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Document réalisé par  </a:t>
              </a:r>
              <a:endParaRPr lang="fr-FR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8" name="Pictur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894286" y="6080746"/>
              <a:ext cx="821267" cy="51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4553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A0A6-2987-41E4-9604-C1552ED2C4DD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816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A0A6-2987-41E4-9604-C1552ED2C4DD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119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A0A6-2987-41E4-9604-C1552ED2C4DD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17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B0BA0A6-2987-41E4-9604-C1552ED2C4DD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9065174" y="6105272"/>
            <a:ext cx="2886796" cy="552117"/>
            <a:chOff x="8828757" y="6080746"/>
            <a:chExt cx="2886796" cy="552117"/>
          </a:xfrm>
        </p:grpSpPr>
        <p:sp>
          <p:nvSpPr>
            <p:cNvPr id="25" name="ZoneTexte 24"/>
            <p:cNvSpPr txBox="1"/>
            <p:nvPr/>
          </p:nvSpPr>
          <p:spPr>
            <a:xfrm>
              <a:off x="8828757" y="6263531"/>
              <a:ext cx="2658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Document réalisé par  </a:t>
              </a:r>
              <a:endParaRPr lang="fr-FR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6" name="Pictur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894286" y="6080746"/>
              <a:ext cx="821267" cy="51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7306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A0A6-2987-41E4-9604-C1552ED2C4DD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  <p:grpSp>
        <p:nvGrpSpPr>
          <p:cNvPr id="9" name="Groupe 8"/>
          <p:cNvGrpSpPr/>
          <p:nvPr userDrawn="1"/>
        </p:nvGrpSpPr>
        <p:grpSpPr>
          <a:xfrm>
            <a:off x="9065174" y="6105272"/>
            <a:ext cx="2886796" cy="552117"/>
            <a:chOff x="8828757" y="6080746"/>
            <a:chExt cx="2886796" cy="552117"/>
          </a:xfrm>
        </p:grpSpPr>
        <p:sp>
          <p:nvSpPr>
            <p:cNvPr id="10" name="ZoneTexte 9"/>
            <p:cNvSpPr txBox="1"/>
            <p:nvPr/>
          </p:nvSpPr>
          <p:spPr>
            <a:xfrm>
              <a:off x="8828757" y="6263531"/>
              <a:ext cx="2658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Document réalisé par  </a:t>
              </a:r>
              <a:endParaRPr lang="fr-FR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" name="Pictur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894286" y="6080746"/>
              <a:ext cx="821267" cy="51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3008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A0A6-2987-41E4-9604-C1552ED2C4DD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53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A0A6-2987-41E4-9604-C1552ED2C4DD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117964" y="120581"/>
            <a:ext cx="1065514" cy="855709"/>
            <a:chOff x="3812228" y="3196741"/>
            <a:chExt cx="1065514" cy="855709"/>
          </a:xfrm>
        </p:grpSpPr>
        <p:pic>
          <p:nvPicPr>
            <p:cNvPr id="10" name="Picture 6" descr="https://pixabay.com/static/uploads/photo/2013/07/12/17/46/mint-152410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3468795" flipH="1" flipV="1">
              <a:off x="3812228" y="3581490"/>
              <a:ext cx="742841" cy="470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s://pixabay.com/static/uploads/photo/2013/07/12/17/46/mint-152410_960_720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0164" y="3372193"/>
              <a:ext cx="827578" cy="625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s://pixabay.com/static/uploads/photo/2013/07/12/17/46/mint-152410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587745">
              <a:off x="4079364" y="3196741"/>
              <a:ext cx="616491" cy="346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e 12"/>
          <p:cNvGrpSpPr/>
          <p:nvPr userDrawn="1"/>
        </p:nvGrpSpPr>
        <p:grpSpPr>
          <a:xfrm>
            <a:off x="9065174" y="6105272"/>
            <a:ext cx="2886796" cy="552117"/>
            <a:chOff x="8828757" y="6080746"/>
            <a:chExt cx="2886796" cy="552117"/>
          </a:xfrm>
        </p:grpSpPr>
        <p:sp>
          <p:nvSpPr>
            <p:cNvPr id="14" name="ZoneTexte 13"/>
            <p:cNvSpPr txBox="1"/>
            <p:nvPr/>
          </p:nvSpPr>
          <p:spPr>
            <a:xfrm>
              <a:off x="8828757" y="6263531"/>
              <a:ext cx="2658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Document réalisé par  </a:t>
              </a:r>
              <a:endParaRPr lang="fr-FR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" name="Pictur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894286" y="6080746"/>
              <a:ext cx="821267" cy="51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096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A0A6-2987-41E4-9604-C1552ED2C4DD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75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A0A6-2987-41E4-9604-C1552ED2C4DD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863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B0BA0A6-2987-41E4-9604-C1552ED2C4DD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1760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100000">
              <a:schemeClr val="accent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0BA0A6-2987-41E4-9604-C1552ED2C4DD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16904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2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5" Type="http://schemas.openxmlformats.org/officeDocument/2006/relationships/slide" Target="slide3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1.xml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35.jpeg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5" Type="http://schemas.openxmlformats.org/officeDocument/2006/relationships/slide" Target="slide6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Relationship Id="rId5" Type="http://schemas.openxmlformats.org/officeDocument/2006/relationships/slide" Target="slide8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22.png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slide" Target="slide1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27.png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28.png"/><Relationship Id="rId4" Type="http://schemas.openxmlformats.org/officeDocument/2006/relationships/slide" Target="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Relationship Id="rId5" Type="http://schemas.openxmlformats.org/officeDocument/2006/relationships/slide" Target="slide23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slide" Target="slide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" Target="slid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1563623" y="2407575"/>
            <a:ext cx="9070848" cy="25877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6600" dirty="0" smtClean="0">
                <a:solidFill>
                  <a:schemeClr val="bg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MAROC</a:t>
            </a:r>
            <a:endParaRPr lang="fr-FR" sz="6600" dirty="0">
              <a:solidFill>
                <a:schemeClr val="bg1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idx="1"/>
          </p:nvPr>
        </p:nvSpPr>
        <p:spPr>
          <a:xfrm>
            <a:off x="1563624" y="2311395"/>
            <a:ext cx="9070848" cy="45720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la découverte du …</a:t>
            </a:r>
            <a:endParaRPr lang="fr-FR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Pentagone 3">
            <a:hlinkClick r:id="rId3" action="ppaction://hlinksldjump" tooltip="Cliquer pour commencer"/>
          </p:cNvPr>
          <p:cNvSpPr/>
          <p:nvPr/>
        </p:nvSpPr>
        <p:spPr>
          <a:xfrm>
            <a:off x="4093077" y="4568287"/>
            <a:ext cx="4011943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COMMENCER LE QUIZ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-133350" ty="330200" sx="85000" sy="85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9. Une spécialité culinaire marocaine est 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49793" y="2080921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34488" y="1998472"/>
            <a:ext cx="225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couscous</a:t>
            </a:r>
            <a:endParaRPr lang="fr-FR" sz="2800" dirty="0"/>
          </a:p>
        </p:txBody>
      </p:sp>
      <p:sp>
        <p:nvSpPr>
          <p:cNvPr id="10" name="Ellipse 9"/>
          <p:cNvSpPr/>
          <p:nvPr/>
        </p:nvSpPr>
        <p:spPr>
          <a:xfrm>
            <a:off x="4396320" y="2568518"/>
            <a:ext cx="40961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805936" y="2521692"/>
            <a:ext cx="1534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La paëlla</a:t>
            </a:r>
            <a:endParaRPr lang="fr-FR" sz="2800" dirty="0"/>
          </a:p>
        </p:txBody>
      </p:sp>
      <p:sp>
        <p:nvSpPr>
          <p:cNvPr id="12" name="Ellipse 11"/>
          <p:cNvSpPr/>
          <p:nvPr/>
        </p:nvSpPr>
        <p:spPr>
          <a:xfrm>
            <a:off x="8276587" y="3086957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693594" y="3033850"/>
            <a:ext cx="1666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La fondue</a:t>
            </a:r>
            <a:endParaRPr lang="fr-FR" sz="2800" dirty="0"/>
          </a:p>
        </p:txBody>
      </p:sp>
      <p:sp>
        <p:nvSpPr>
          <p:cNvPr id="13" name="Pentagone 12">
            <a:hlinkClick r:id="rId4" action="ppaction://hlinksldjump" tooltip="Vérifier la réponse"/>
          </p:cNvPr>
          <p:cNvSpPr/>
          <p:nvPr/>
        </p:nvSpPr>
        <p:spPr>
          <a:xfrm>
            <a:off x="9544400" y="475382"/>
            <a:ext cx="2145805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186" y="2604141"/>
            <a:ext cx="3086100" cy="2286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1581" y="3218920"/>
            <a:ext cx="3114675" cy="23336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8425" y="3590156"/>
            <a:ext cx="34099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77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-133350" ty="330200" sx="85000" sy="85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10. Retrouve l’écriture arabe.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9612291" y="3836920"/>
            <a:ext cx="40961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275393" y="2600019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637711" y="3222827"/>
            <a:ext cx="40961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99" y="3222827"/>
            <a:ext cx="3038475" cy="9715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341" y="3708602"/>
            <a:ext cx="3000375" cy="12287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036" y="4245177"/>
            <a:ext cx="2595563" cy="1384300"/>
          </a:xfrm>
          <a:prstGeom prst="rect">
            <a:avLst/>
          </a:prstGeom>
        </p:spPr>
      </p:pic>
      <p:sp>
        <p:nvSpPr>
          <p:cNvPr id="10" name="Pentagone 9">
            <a:hlinkClick r:id="rId7" action="ppaction://hlinksldjump" tooltip="Vérifier la réponse"/>
          </p:cNvPr>
          <p:cNvSpPr/>
          <p:nvPr/>
        </p:nvSpPr>
        <p:spPr>
          <a:xfrm>
            <a:off x="9544400" y="475382"/>
            <a:ext cx="2145805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RÉPONSE</a:t>
            </a:r>
          </a:p>
        </p:txBody>
      </p:sp>
    </p:spTree>
    <p:extLst>
      <p:ext uri="{BB962C8B-B14F-4D97-AF65-F5344CB8AC3E}">
        <p14:creationId xmlns:p14="http://schemas.microsoft.com/office/powerpoint/2010/main" val="3131708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1563623" y="2135124"/>
            <a:ext cx="9070848" cy="25877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6600" dirty="0" smtClean="0">
                <a:solidFill>
                  <a:schemeClr val="bg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Réponses</a:t>
            </a:r>
            <a:endParaRPr lang="fr-FR" sz="6600" dirty="0">
              <a:solidFill>
                <a:schemeClr val="bg1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-133350" ty="330200" sx="85000" sy="85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rtograf.fr/carte-afriqu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95339" y="1949463"/>
            <a:ext cx="3532562" cy="357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1. Le Maroc se situe dans le … de l’Afrique.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210915" y="2699397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419418" y="2647266"/>
            <a:ext cx="2018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nord</a:t>
            </a:r>
            <a:endParaRPr lang="fr-FR" sz="2800" dirty="0"/>
          </a:p>
        </p:txBody>
      </p:sp>
      <p:sp>
        <p:nvSpPr>
          <p:cNvPr id="14" name="Pentagone 13">
            <a:hlinkClick r:id="rId5" action="ppaction://hlinksldjump" tooltip="Continuer le quiz"/>
          </p:cNvPr>
          <p:cNvSpPr/>
          <p:nvPr/>
        </p:nvSpPr>
        <p:spPr>
          <a:xfrm>
            <a:off x="9544400" y="475382"/>
            <a:ext cx="2145805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3003550" y="2367866"/>
            <a:ext cx="1460500" cy="558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550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-133350" ty="330200" sx="85000" sy="85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/>
          <p:cNvSpPr/>
          <p:nvPr/>
        </p:nvSpPr>
        <p:spPr>
          <a:xfrm>
            <a:off x="1064707" y="2093697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357506" y="2045504"/>
            <a:ext cx="1828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L’Algérie</a:t>
            </a:r>
            <a:endParaRPr lang="fr-FR" sz="2800" dirty="0"/>
          </a:p>
        </p:txBody>
      </p:sp>
      <p:sp>
        <p:nvSpPr>
          <p:cNvPr id="11" name="Titre 3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2. Un pays voisin du Maroc s’appelle …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10" y="2600034"/>
            <a:ext cx="2490693" cy="2969869"/>
          </a:xfrm>
          <a:prstGeom prst="rect">
            <a:avLst/>
          </a:prstGeom>
        </p:spPr>
      </p:pic>
      <p:sp>
        <p:nvSpPr>
          <p:cNvPr id="14" name="Pentagone 13">
            <a:hlinkClick r:id="rId5" action="ppaction://hlinksldjump" tooltip="Continuer le quiz"/>
          </p:cNvPr>
          <p:cNvSpPr/>
          <p:nvPr/>
        </p:nvSpPr>
        <p:spPr>
          <a:xfrm>
            <a:off x="9544400" y="475382"/>
            <a:ext cx="2145805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Question 3</a:t>
            </a:r>
          </a:p>
        </p:txBody>
      </p:sp>
    </p:spTree>
    <p:extLst>
      <p:ext uri="{BB962C8B-B14F-4D97-AF65-F5344CB8AC3E}">
        <p14:creationId xmlns:p14="http://schemas.microsoft.com/office/powerpoint/2010/main" val="1888358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-133350" ty="330200" sx="85000" sy="85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3. La capitale marocaine s’appelle 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492176" y="3553199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909182" y="3506372"/>
            <a:ext cx="159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Rabat</a:t>
            </a:r>
            <a:endParaRPr lang="fr-FR" sz="2800" dirty="0"/>
          </a:p>
        </p:txBody>
      </p:sp>
      <p:sp>
        <p:nvSpPr>
          <p:cNvPr id="10" name="Pentagone 9">
            <a:hlinkClick r:id="rId4" action="ppaction://hlinksldjump" tooltip="Continuer le quiz"/>
          </p:cNvPr>
          <p:cNvSpPr/>
          <p:nvPr/>
        </p:nvSpPr>
        <p:spPr>
          <a:xfrm>
            <a:off x="9544400" y="475382"/>
            <a:ext cx="2145805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pic>
        <p:nvPicPr>
          <p:cNvPr id="2050" name="Picture 2" descr="http://www.cartograf.fr/img/maroc/carte-maroc-echel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419" y="2014194"/>
            <a:ext cx="31051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793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-133350" ty="330200" sx="85000" sy="85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4. Au centre du drapeau marocain, il y a 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201120" y="2371309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59667" y="2293470"/>
            <a:ext cx="3617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une étoile verte</a:t>
            </a:r>
            <a:endParaRPr lang="fr-FR" sz="2800" dirty="0"/>
          </a:p>
        </p:txBody>
      </p:sp>
      <p:pic>
        <p:nvPicPr>
          <p:cNvPr id="2050" name="Picture 2" descr="https://upload.wikimedia.org/wikipedia/commons/thumb/2/28/Star_of_Morocco_(unbordered).svg/200px-Star_of_Morocco_(unbordered)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2635" y="2936689"/>
            <a:ext cx="19050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e 12">
            <a:hlinkClick r:id="rId5" action="ppaction://hlinksldjump" tooltip="Continuer le quiz"/>
          </p:cNvPr>
          <p:cNvSpPr/>
          <p:nvPr/>
        </p:nvSpPr>
        <p:spPr>
          <a:xfrm>
            <a:off x="9544400" y="475382"/>
            <a:ext cx="2145805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Question 5</a:t>
            </a:r>
          </a:p>
        </p:txBody>
      </p:sp>
    </p:spTree>
    <p:extLst>
      <p:ext uri="{BB962C8B-B14F-4D97-AF65-F5344CB8AC3E}">
        <p14:creationId xmlns:p14="http://schemas.microsoft.com/office/powerpoint/2010/main" val="1185938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-133350" ty="330200" sx="85000" sy="85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5. Au Maroc, la monnaie utilisée est…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145890" y="4284382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54393" y="4231275"/>
            <a:ext cx="2221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Dirham marocain</a:t>
            </a:r>
            <a:endParaRPr lang="fr-FR" sz="2800" dirty="0"/>
          </a:p>
        </p:txBody>
      </p:sp>
      <p:sp>
        <p:nvSpPr>
          <p:cNvPr id="13" name="Pentagone 12">
            <a:hlinkClick r:id="rId4" action="ppaction://hlinksldjump" tooltip="Continuer le quiz"/>
          </p:cNvPr>
          <p:cNvSpPr/>
          <p:nvPr/>
        </p:nvSpPr>
        <p:spPr>
          <a:xfrm>
            <a:off x="9544400" y="475382"/>
            <a:ext cx="2145805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1850275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-133350" ty="330200" sx="85000" sy="85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6. Au Maroc, il y a des 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614244" y="2956399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990031" y="2909572"/>
            <a:ext cx="189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dromadaires</a:t>
            </a:r>
            <a:endParaRPr lang="fr-FR" sz="2800" dirty="0"/>
          </a:p>
        </p:txBody>
      </p:sp>
      <p:pic>
        <p:nvPicPr>
          <p:cNvPr id="5122" name="Picture 2" descr="https://pixabay.com/static/uploads/photo/2012/05/07/13/14/camel-48425_960_7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080" y="3712977"/>
            <a:ext cx="2320925" cy="233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entagone 14">
            <a:hlinkClick r:id="rId5" action="ppaction://hlinksldjump" tooltip="Continuer le quiz"/>
          </p:cNvPr>
          <p:cNvSpPr/>
          <p:nvPr/>
        </p:nvSpPr>
        <p:spPr>
          <a:xfrm>
            <a:off x="9544400" y="475382"/>
            <a:ext cx="2145805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Question 7</a:t>
            </a:r>
          </a:p>
        </p:txBody>
      </p:sp>
    </p:spTree>
    <p:extLst>
      <p:ext uri="{BB962C8B-B14F-4D97-AF65-F5344CB8AC3E}">
        <p14:creationId xmlns:p14="http://schemas.microsoft.com/office/powerpoint/2010/main" val="693569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-133350" ty="330200" sx="85000" sy="85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7. Un des artisanats traditionnels est 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122156" y="1976320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539162" y="1923213"/>
            <a:ext cx="158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tapis</a:t>
            </a:r>
            <a:endParaRPr lang="fr-FR" sz="2800" dirty="0"/>
          </a:p>
        </p:txBody>
      </p:sp>
      <p:sp>
        <p:nvSpPr>
          <p:cNvPr id="15" name="Pentagone 14">
            <a:hlinkClick r:id="rId4" action="ppaction://hlinksldjump" tooltip="Continuer le quiz"/>
          </p:cNvPr>
          <p:cNvSpPr/>
          <p:nvPr/>
        </p:nvSpPr>
        <p:spPr>
          <a:xfrm>
            <a:off x="9544400" y="475382"/>
            <a:ext cx="2145805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Question 8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29" y="2565721"/>
            <a:ext cx="31623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10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-133350" ty="330200" sx="85000" sy="85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1. Le Maroc se situe dans le … de l’Afrique.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210915" y="2699397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1" name="Ellipse 10"/>
          <p:cNvSpPr/>
          <p:nvPr/>
        </p:nvSpPr>
        <p:spPr>
          <a:xfrm>
            <a:off x="4873176" y="5619837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9222993" y="2907900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19418" y="2647266"/>
            <a:ext cx="2018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nord</a:t>
            </a:r>
            <a:endParaRPr lang="fr-FR" sz="2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5290182" y="5573010"/>
            <a:ext cx="159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sud</a:t>
            </a:r>
            <a:endParaRPr lang="fr-FR" sz="2800" dirty="0"/>
          </a:p>
        </p:txBody>
      </p:sp>
      <p:sp>
        <p:nvSpPr>
          <p:cNvPr id="18" name="ZoneTexte 17"/>
          <p:cNvSpPr txBox="1"/>
          <p:nvPr/>
        </p:nvSpPr>
        <p:spPr>
          <a:xfrm>
            <a:off x="9533468" y="2854793"/>
            <a:ext cx="1794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L’est</a:t>
            </a:r>
            <a:endParaRPr lang="fr-FR" sz="2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0867" y="2061021"/>
            <a:ext cx="3212879" cy="3465162"/>
          </a:xfrm>
          <a:prstGeom prst="rect">
            <a:avLst/>
          </a:prstGeom>
        </p:spPr>
      </p:pic>
      <p:sp>
        <p:nvSpPr>
          <p:cNvPr id="14" name="Pentagone 13">
            <a:hlinkClick r:id="rId5" action="ppaction://hlinksldjump" tooltip="Vérifier la réponse"/>
          </p:cNvPr>
          <p:cNvSpPr/>
          <p:nvPr/>
        </p:nvSpPr>
        <p:spPr>
          <a:xfrm>
            <a:off x="9544400" y="475382"/>
            <a:ext cx="2145805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914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-133350" ty="330200" sx="85000" sy="85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8. Dans le thé traditionnel marocain, il y a 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8252067" y="3302845"/>
            <a:ext cx="40961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8456875" y="3256018"/>
            <a:ext cx="2488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de la menthe</a:t>
            </a:r>
            <a:endParaRPr lang="fr-FR" sz="2800" dirty="0"/>
          </a:p>
        </p:txBody>
      </p:sp>
      <p:sp>
        <p:nvSpPr>
          <p:cNvPr id="15" name="Pentagone 14">
            <a:hlinkClick r:id="rId4" action="ppaction://hlinksldjump" tooltip="Continuer le quiz"/>
          </p:cNvPr>
          <p:cNvSpPr/>
          <p:nvPr/>
        </p:nvSpPr>
        <p:spPr>
          <a:xfrm>
            <a:off x="9544400" y="475382"/>
            <a:ext cx="2145805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Question 9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800" y="386301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12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-133350" ty="330200" sx="85000" sy="85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9. Une spécialité culinaire marocaine est 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49793" y="2080921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34488" y="1998472"/>
            <a:ext cx="225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couscous</a:t>
            </a:r>
            <a:endParaRPr lang="fr-FR" sz="2800" dirty="0"/>
          </a:p>
        </p:txBody>
      </p:sp>
      <p:sp>
        <p:nvSpPr>
          <p:cNvPr id="14" name="Pentagone 13">
            <a:hlinkClick r:id="rId4" action="ppaction://hlinksldjump" tooltip="Continuer le quiz"/>
          </p:cNvPr>
          <p:cNvSpPr/>
          <p:nvPr/>
        </p:nvSpPr>
        <p:spPr>
          <a:xfrm>
            <a:off x="9458931" y="486538"/>
            <a:ext cx="2340000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Question 10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186" y="2604141"/>
            <a:ext cx="30861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72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-133350" ty="330200" sx="85000" sy="85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10. Retrouve l’écriture arabe.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637711" y="3222827"/>
            <a:ext cx="40961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341" y="3708602"/>
            <a:ext cx="3000375" cy="1228725"/>
          </a:xfrm>
          <a:prstGeom prst="rect">
            <a:avLst/>
          </a:prstGeom>
        </p:spPr>
      </p:pic>
      <p:sp>
        <p:nvSpPr>
          <p:cNvPr id="12" name="Pentagone 11">
            <a:hlinkClick r:id="rId5" action="ppaction://hlinksldjump"/>
          </p:cNvPr>
          <p:cNvSpPr/>
          <p:nvPr/>
        </p:nvSpPr>
        <p:spPr>
          <a:xfrm>
            <a:off x="10223977" y="475382"/>
            <a:ext cx="1542643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423944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1563623" y="2407575"/>
            <a:ext cx="9070848" cy="25877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6600" dirty="0" smtClean="0">
                <a:solidFill>
                  <a:schemeClr val="bg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MAROC</a:t>
            </a:r>
            <a:endParaRPr lang="fr-FR" sz="6600" dirty="0">
              <a:solidFill>
                <a:schemeClr val="bg1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idx="1"/>
          </p:nvPr>
        </p:nvSpPr>
        <p:spPr>
          <a:xfrm>
            <a:off x="1563624" y="2311395"/>
            <a:ext cx="9070848" cy="45720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Le voyage au </a:t>
            </a:r>
            <a:endParaRPr lang="fr-FR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space réservé du texte 4"/>
          <p:cNvSpPr txBox="1">
            <a:spLocks/>
          </p:cNvSpPr>
          <p:nvPr/>
        </p:nvSpPr>
        <p:spPr>
          <a:xfrm>
            <a:off x="1563623" y="4428062"/>
            <a:ext cx="9070848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tabLst>
                <a:tab pos="2633663" algn="l"/>
              </a:tabLst>
              <a:defRPr sz="160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est terminé !</a:t>
            </a:r>
            <a:endParaRPr lang="fr-FR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-133350" ty="330200" sx="85000" sy="85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/>
          <p:cNvSpPr/>
          <p:nvPr/>
        </p:nvSpPr>
        <p:spPr>
          <a:xfrm>
            <a:off x="1064707" y="2093697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21" name="Ellipse 20"/>
          <p:cNvSpPr/>
          <p:nvPr/>
        </p:nvSpPr>
        <p:spPr>
          <a:xfrm>
            <a:off x="8215459" y="3181430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4702457" y="2811352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57506" y="2045504"/>
            <a:ext cx="1828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L’Algérie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8632465" y="3128323"/>
            <a:ext cx="2058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Madagascar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5119463" y="2758245"/>
            <a:ext cx="172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Kenya</a:t>
            </a:r>
            <a:endParaRPr lang="fr-FR" sz="2800" dirty="0"/>
          </a:p>
        </p:txBody>
      </p:sp>
      <p:sp>
        <p:nvSpPr>
          <p:cNvPr id="11" name="Titre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2. Un pays voisin du Maroc s’appelle …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10" y="2600034"/>
            <a:ext cx="2490693" cy="296986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281" y="3334572"/>
            <a:ext cx="2330450" cy="23496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5329" y="3598436"/>
            <a:ext cx="2015977" cy="2815635"/>
          </a:xfrm>
          <a:prstGeom prst="rect">
            <a:avLst/>
          </a:prstGeom>
        </p:spPr>
      </p:pic>
      <p:sp>
        <p:nvSpPr>
          <p:cNvPr id="12" name="Pentagone 11">
            <a:hlinkClick r:id="rId7" action="ppaction://hlinksldjump" tooltip="Vérifier la réponse"/>
          </p:cNvPr>
          <p:cNvSpPr/>
          <p:nvPr/>
        </p:nvSpPr>
        <p:spPr>
          <a:xfrm>
            <a:off x="9544400" y="475382"/>
            <a:ext cx="2145805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725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-133350" ty="330200" sx="85000" sy="85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3. La capitale marocaine s’appelle 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210915" y="2699397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2" name="Ellipse 11"/>
          <p:cNvSpPr/>
          <p:nvPr/>
        </p:nvSpPr>
        <p:spPr>
          <a:xfrm>
            <a:off x="4492176" y="3553199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8223926" y="4571839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19418" y="2647266"/>
            <a:ext cx="2018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Caire</a:t>
            </a:r>
            <a:endParaRPr lang="fr-FR" sz="2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909182" y="3506372"/>
            <a:ext cx="159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Rabat</a:t>
            </a:r>
            <a:endParaRPr lang="fr-FR" sz="2800" dirty="0"/>
          </a:p>
        </p:txBody>
      </p:sp>
      <p:sp>
        <p:nvSpPr>
          <p:cNvPr id="20" name="ZoneTexte 19"/>
          <p:cNvSpPr txBox="1"/>
          <p:nvPr/>
        </p:nvSpPr>
        <p:spPr>
          <a:xfrm>
            <a:off x="8534401" y="4518732"/>
            <a:ext cx="1794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Dakar</a:t>
            </a:r>
            <a:endParaRPr lang="fr-FR" sz="2800" dirty="0"/>
          </a:p>
        </p:txBody>
      </p:sp>
      <p:sp>
        <p:nvSpPr>
          <p:cNvPr id="9" name="Pentagone 8">
            <a:hlinkClick r:id="rId3" action="ppaction://hlinksldjump" tooltip="Vérifier la réponse"/>
          </p:cNvPr>
          <p:cNvSpPr/>
          <p:nvPr/>
        </p:nvSpPr>
        <p:spPr>
          <a:xfrm>
            <a:off x="9544400" y="475382"/>
            <a:ext cx="2145805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-133350" ty="330200" sx="85000" sy="85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4. Au centre du drapeau marocain, il y a 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201120" y="2371309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5" name="Ellipse 4"/>
          <p:cNvSpPr/>
          <p:nvPr/>
        </p:nvSpPr>
        <p:spPr>
          <a:xfrm>
            <a:off x="4532939" y="2831993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238839" y="3554947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49945" y="2738340"/>
            <a:ext cx="278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une feuille d’érable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1059667" y="2293470"/>
            <a:ext cx="3617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une étoile verte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722958" y="3501840"/>
            <a:ext cx="251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Une croix rouge</a:t>
            </a:r>
            <a:endParaRPr lang="fr-FR" sz="2800" dirty="0"/>
          </a:p>
        </p:txBody>
      </p:sp>
      <p:pic>
        <p:nvPicPr>
          <p:cNvPr id="2050" name="Picture 2" descr="https://upload.wikimedia.org/wikipedia/commons/thumb/2/28/Star_of_Morocco_(unbordered).svg/200px-Star_of_Morocco_(unbordered)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2635" y="2936689"/>
            <a:ext cx="19050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ixabay.com/static/uploads/photo/2012/04/26/13/07/canadian-42446_960_7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8433" y="3352799"/>
            <a:ext cx="1871402" cy="202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ixabay.com/static/uploads/photo/2012/04/12/13/58/red-30141_960_7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568" y="4162862"/>
            <a:ext cx="1721034" cy="172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1">
            <a:hlinkClick r:id="rId7" action="ppaction://hlinksldjump" tooltip="Vérifier la réponse"/>
          </p:cNvPr>
          <p:cNvSpPr/>
          <p:nvPr/>
        </p:nvSpPr>
        <p:spPr>
          <a:xfrm>
            <a:off x="9544400" y="475382"/>
            <a:ext cx="2145805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99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-133350" ty="330200" sx="85000" sy="85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5. Au Maroc, la monnaie utilisée est…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4635387" y="3299799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145890" y="4284382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35387" y="3296326"/>
            <a:ext cx="3014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La couronne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354393" y="4231275"/>
            <a:ext cx="2221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Dirham marocain</a:t>
            </a:r>
            <a:endParaRPr lang="fr-FR" sz="2800" dirty="0"/>
          </a:p>
        </p:txBody>
      </p:sp>
      <p:pic>
        <p:nvPicPr>
          <p:cNvPr id="1028" name="Picture 4" descr="Couronne, Reine, Empereur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288" y="4091316"/>
            <a:ext cx="1744474" cy="98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/>
          <p:cNvSpPr/>
          <p:nvPr/>
        </p:nvSpPr>
        <p:spPr>
          <a:xfrm>
            <a:off x="1698498" y="2451203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907001" y="2404376"/>
            <a:ext cx="226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L’Euro</a:t>
            </a:r>
            <a:endParaRPr lang="fr-FR" sz="2800" dirty="0"/>
          </a:p>
        </p:txBody>
      </p:sp>
      <p:pic>
        <p:nvPicPr>
          <p:cNvPr id="17" name="Picture 2" descr="Euros, Monnaie, Inscrivez Vous, Européenne, L'Argent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731" y="2958895"/>
            <a:ext cx="1084611" cy="11569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1">
            <a:hlinkClick r:id="rId6" action="ppaction://hlinksldjump" tooltip="Vérifier la réponse"/>
          </p:cNvPr>
          <p:cNvSpPr/>
          <p:nvPr/>
        </p:nvSpPr>
        <p:spPr>
          <a:xfrm>
            <a:off x="9544400" y="475382"/>
            <a:ext cx="2145805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68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-133350" ty="330200" sx="85000" sy="85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6. Au Maroc, il y a des 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231342" y="2264256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2" name="Ellipse 11"/>
          <p:cNvSpPr/>
          <p:nvPr/>
        </p:nvSpPr>
        <p:spPr>
          <a:xfrm>
            <a:off x="4614244" y="2956399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176158" y="3623156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547472" y="3549441"/>
            <a:ext cx="2018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kangourous</a:t>
            </a:r>
            <a:endParaRPr lang="fr-FR" sz="2800" dirty="0"/>
          </a:p>
        </p:txBody>
      </p:sp>
      <p:sp>
        <p:nvSpPr>
          <p:cNvPr id="25" name="ZoneTexte 24"/>
          <p:cNvSpPr txBox="1"/>
          <p:nvPr/>
        </p:nvSpPr>
        <p:spPr>
          <a:xfrm>
            <a:off x="4990031" y="2909572"/>
            <a:ext cx="189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dromadaires</a:t>
            </a:r>
            <a:endParaRPr lang="fr-FR" sz="2800" dirty="0"/>
          </a:p>
        </p:txBody>
      </p:sp>
      <p:sp>
        <p:nvSpPr>
          <p:cNvPr id="26" name="ZoneTexte 25"/>
          <p:cNvSpPr txBox="1"/>
          <p:nvPr/>
        </p:nvSpPr>
        <p:spPr>
          <a:xfrm>
            <a:off x="1648348" y="2170445"/>
            <a:ext cx="2221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requins</a:t>
            </a:r>
            <a:endParaRPr lang="fr-FR" sz="2800" dirty="0"/>
          </a:p>
        </p:txBody>
      </p:sp>
      <p:sp>
        <p:nvSpPr>
          <p:cNvPr id="14" name="Pentagone 13">
            <a:hlinkClick r:id="rId4" action="ppaction://hlinksldjump" tooltip="Vérifier la réponse"/>
          </p:cNvPr>
          <p:cNvSpPr/>
          <p:nvPr/>
        </p:nvSpPr>
        <p:spPr>
          <a:xfrm>
            <a:off x="9544400" y="475382"/>
            <a:ext cx="2145805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2" descr="https://pixabay.com/static/uploads/photo/2012/05/07/13/14/camel-48425_960_7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080" y="3712977"/>
            <a:ext cx="2320925" cy="233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64" y="4335517"/>
            <a:ext cx="2567238" cy="15804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7" y="2956399"/>
            <a:ext cx="3055840" cy="15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44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-133350" ty="330200" sx="85000" sy="85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7. Un des artisanats traditionnels est 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122156" y="1976320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2" name="Ellipse 11"/>
          <p:cNvSpPr/>
          <p:nvPr/>
        </p:nvSpPr>
        <p:spPr>
          <a:xfrm>
            <a:off x="4455443" y="2455824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237617" y="3065141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654623" y="3012034"/>
            <a:ext cx="154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La soie</a:t>
            </a:r>
            <a:endParaRPr lang="fr-FR" sz="2800" dirty="0"/>
          </a:p>
        </p:txBody>
      </p:sp>
      <p:sp>
        <p:nvSpPr>
          <p:cNvPr id="25" name="ZoneTexte 24"/>
          <p:cNvSpPr txBox="1"/>
          <p:nvPr/>
        </p:nvSpPr>
        <p:spPr>
          <a:xfrm>
            <a:off x="4831230" y="2408997"/>
            <a:ext cx="2120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diamant</a:t>
            </a:r>
            <a:endParaRPr lang="fr-FR" sz="2800" dirty="0"/>
          </a:p>
        </p:txBody>
      </p:sp>
      <p:sp>
        <p:nvSpPr>
          <p:cNvPr id="26" name="ZoneTexte 25"/>
          <p:cNvSpPr txBox="1"/>
          <p:nvPr/>
        </p:nvSpPr>
        <p:spPr>
          <a:xfrm>
            <a:off x="1539162" y="1923213"/>
            <a:ext cx="158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tapis</a:t>
            </a:r>
            <a:endParaRPr lang="fr-FR" sz="2800" dirty="0"/>
          </a:p>
        </p:txBody>
      </p:sp>
      <p:sp>
        <p:nvSpPr>
          <p:cNvPr id="14" name="Pentagone 13">
            <a:hlinkClick r:id="rId4" action="ppaction://hlinksldjump" tooltip="Vérifier la réponse"/>
          </p:cNvPr>
          <p:cNvSpPr/>
          <p:nvPr/>
        </p:nvSpPr>
        <p:spPr>
          <a:xfrm>
            <a:off x="9544400" y="475382"/>
            <a:ext cx="2145805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29" y="2565721"/>
            <a:ext cx="3162300" cy="24288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6422" y="2992165"/>
            <a:ext cx="2362200" cy="2362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1985" y="3547976"/>
            <a:ext cx="31146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36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-133350" ty="330200" sx="85000" sy="85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8. Dans le thé traditionnel marocain, il y a 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974571" y="2350058"/>
            <a:ext cx="40961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4668309" y="2873278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967204" y="2855528"/>
            <a:ext cx="193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du piment</a:t>
            </a:r>
            <a:endParaRPr lang="fr-FR" sz="2800" dirty="0"/>
          </a:p>
        </p:txBody>
      </p:sp>
      <p:sp>
        <p:nvSpPr>
          <p:cNvPr id="31" name="Ellipse 30"/>
          <p:cNvSpPr/>
          <p:nvPr/>
        </p:nvSpPr>
        <p:spPr>
          <a:xfrm>
            <a:off x="8252067" y="3302845"/>
            <a:ext cx="40961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8456875" y="3256018"/>
            <a:ext cx="2488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de la menthe</a:t>
            </a:r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233172" y="2303231"/>
            <a:ext cx="2488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de la vanille</a:t>
            </a:r>
            <a:endParaRPr lang="fr-FR" sz="2800" dirty="0"/>
          </a:p>
        </p:txBody>
      </p:sp>
      <p:sp>
        <p:nvSpPr>
          <p:cNvPr id="14" name="Pentagone 13">
            <a:hlinkClick r:id="rId4" action="ppaction://hlinksldjump" tooltip="Vérifier la réponse"/>
          </p:cNvPr>
          <p:cNvSpPr/>
          <p:nvPr/>
        </p:nvSpPr>
        <p:spPr>
          <a:xfrm>
            <a:off x="9544400" y="475382"/>
            <a:ext cx="2145805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624" y="2937752"/>
            <a:ext cx="3067050" cy="20669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4713" y="3396498"/>
            <a:ext cx="3048000" cy="2286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2800" y="386301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01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Personnalisé 5">
      <a:dk1>
        <a:sysClr val="windowText" lastClr="000000"/>
      </a:dk1>
      <a:lt1>
        <a:sysClr val="window" lastClr="FFFFFF"/>
      </a:lt1>
      <a:dk2>
        <a:srgbClr val="4E3B30"/>
      </a:dk2>
      <a:lt2>
        <a:srgbClr val="E1AC76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Override1.xml><?xml version="1.0" encoding="utf-8"?>
<a:themeOverride xmlns:a="http://schemas.openxmlformats.org/drawingml/2006/main">
  <a:clrScheme name="Personnalisé 5">
    <a:dk1>
      <a:sysClr val="windowText" lastClr="000000"/>
    </a:dk1>
    <a:lt1>
      <a:sysClr val="window" lastClr="FFFFFF"/>
    </a:lt1>
    <a:dk2>
      <a:srgbClr val="4E3B30"/>
    </a:dk2>
    <a:lt2>
      <a:srgbClr val="E1AC76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0.xml><?xml version="1.0" encoding="utf-8"?>
<a:themeOverride xmlns:a="http://schemas.openxmlformats.org/drawingml/2006/main">
  <a:clrScheme name="Personnalisé 5">
    <a:dk1>
      <a:sysClr val="windowText" lastClr="000000"/>
    </a:dk1>
    <a:lt1>
      <a:sysClr val="window" lastClr="FFFFFF"/>
    </a:lt1>
    <a:dk2>
      <a:srgbClr val="4E3B30"/>
    </a:dk2>
    <a:lt2>
      <a:srgbClr val="E1AC76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1.xml><?xml version="1.0" encoding="utf-8"?>
<a:themeOverride xmlns:a="http://schemas.openxmlformats.org/drawingml/2006/main">
  <a:clrScheme name="Personnalisé 5">
    <a:dk1>
      <a:sysClr val="windowText" lastClr="000000"/>
    </a:dk1>
    <a:lt1>
      <a:sysClr val="window" lastClr="FFFFFF"/>
    </a:lt1>
    <a:dk2>
      <a:srgbClr val="4E3B30"/>
    </a:dk2>
    <a:lt2>
      <a:srgbClr val="E1AC76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2.xml><?xml version="1.0" encoding="utf-8"?>
<a:themeOverride xmlns:a="http://schemas.openxmlformats.org/drawingml/2006/main">
  <a:clrScheme name="Personnalisé 5">
    <a:dk1>
      <a:sysClr val="windowText" lastClr="000000"/>
    </a:dk1>
    <a:lt1>
      <a:sysClr val="window" lastClr="FFFFFF"/>
    </a:lt1>
    <a:dk2>
      <a:srgbClr val="4E3B30"/>
    </a:dk2>
    <a:lt2>
      <a:srgbClr val="E1AC76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3.xml><?xml version="1.0" encoding="utf-8"?>
<a:themeOverride xmlns:a="http://schemas.openxmlformats.org/drawingml/2006/main">
  <a:clrScheme name="Personnalisé 5">
    <a:dk1>
      <a:sysClr val="windowText" lastClr="000000"/>
    </a:dk1>
    <a:lt1>
      <a:sysClr val="window" lastClr="FFFFFF"/>
    </a:lt1>
    <a:dk2>
      <a:srgbClr val="4E3B30"/>
    </a:dk2>
    <a:lt2>
      <a:srgbClr val="E1AC76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4.xml><?xml version="1.0" encoding="utf-8"?>
<a:themeOverride xmlns:a="http://schemas.openxmlformats.org/drawingml/2006/main">
  <a:clrScheme name="Personnalisé 5">
    <a:dk1>
      <a:sysClr val="windowText" lastClr="000000"/>
    </a:dk1>
    <a:lt1>
      <a:sysClr val="window" lastClr="FFFFFF"/>
    </a:lt1>
    <a:dk2>
      <a:srgbClr val="4E3B30"/>
    </a:dk2>
    <a:lt2>
      <a:srgbClr val="E1AC76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5.xml><?xml version="1.0" encoding="utf-8"?>
<a:themeOverride xmlns:a="http://schemas.openxmlformats.org/drawingml/2006/main">
  <a:clrScheme name="Personnalisé 5">
    <a:dk1>
      <a:sysClr val="windowText" lastClr="000000"/>
    </a:dk1>
    <a:lt1>
      <a:sysClr val="window" lastClr="FFFFFF"/>
    </a:lt1>
    <a:dk2>
      <a:srgbClr val="4E3B30"/>
    </a:dk2>
    <a:lt2>
      <a:srgbClr val="E1AC76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6.xml><?xml version="1.0" encoding="utf-8"?>
<a:themeOverride xmlns:a="http://schemas.openxmlformats.org/drawingml/2006/main">
  <a:clrScheme name="Personnalisé 5">
    <a:dk1>
      <a:sysClr val="windowText" lastClr="000000"/>
    </a:dk1>
    <a:lt1>
      <a:sysClr val="window" lastClr="FFFFFF"/>
    </a:lt1>
    <a:dk2>
      <a:srgbClr val="4E3B30"/>
    </a:dk2>
    <a:lt2>
      <a:srgbClr val="E1AC76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7.xml><?xml version="1.0" encoding="utf-8"?>
<a:themeOverride xmlns:a="http://schemas.openxmlformats.org/drawingml/2006/main">
  <a:clrScheme name="Personnalisé 5">
    <a:dk1>
      <a:sysClr val="windowText" lastClr="000000"/>
    </a:dk1>
    <a:lt1>
      <a:sysClr val="window" lastClr="FFFFFF"/>
    </a:lt1>
    <a:dk2>
      <a:srgbClr val="4E3B30"/>
    </a:dk2>
    <a:lt2>
      <a:srgbClr val="E1AC76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8.xml><?xml version="1.0" encoding="utf-8"?>
<a:themeOverride xmlns:a="http://schemas.openxmlformats.org/drawingml/2006/main">
  <a:clrScheme name="Personnalisé 5">
    <a:dk1>
      <a:sysClr val="windowText" lastClr="000000"/>
    </a:dk1>
    <a:lt1>
      <a:sysClr val="window" lastClr="FFFFFF"/>
    </a:lt1>
    <a:dk2>
      <a:srgbClr val="4E3B30"/>
    </a:dk2>
    <a:lt2>
      <a:srgbClr val="E1AC76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9.xml><?xml version="1.0" encoding="utf-8"?>
<a:themeOverride xmlns:a="http://schemas.openxmlformats.org/drawingml/2006/main">
  <a:clrScheme name="Personnalisé 5">
    <a:dk1>
      <a:sysClr val="windowText" lastClr="000000"/>
    </a:dk1>
    <a:lt1>
      <a:sysClr val="window" lastClr="FFFFFF"/>
    </a:lt1>
    <a:dk2>
      <a:srgbClr val="4E3B30"/>
    </a:dk2>
    <a:lt2>
      <a:srgbClr val="E1AC76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Personnalisé 5">
    <a:dk1>
      <a:sysClr val="windowText" lastClr="000000"/>
    </a:dk1>
    <a:lt1>
      <a:sysClr val="window" lastClr="FFFFFF"/>
    </a:lt1>
    <a:dk2>
      <a:srgbClr val="4E3B30"/>
    </a:dk2>
    <a:lt2>
      <a:srgbClr val="E1AC76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Personnalisé 5">
    <a:dk1>
      <a:sysClr val="windowText" lastClr="000000"/>
    </a:dk1>
    <a:lt1>
      <a:sysClr val="window" lastClr="FFFFFF"/>
    </a:lt1>
    <a:dk2>
      <a:srgbClr val="4E3B30"/>
    </a:dk2>
    <a:lt2>
      <a:srgbClr val="E1AC76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Personnalisé 5">
    <a:dk1>
      <a:sysClr val="windowText" lastClr="000000"/>
    </a:dk1>
    <a:lt1>
      <a:sysClr val="window" lastClr="FFFFFF"/>
    </a:lt1>
    <a:dk2>
      <a:srgbClr val="4E3B30"/>
    </a:dk2>
    <a:lt2>
      <a:srgbClr val="E1AC76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Personnalisé 5">
    <a:dk1>
      <a:sysClr val="windowText" lastClr="000000"/>
    </a:dk1>
    <a:lt1>
      <a:sysClr val="window" lastClr="FFFFFF"/>
    </a:lt1>
    <a:dk2>
      <a:srgbClr val="4E3B30"/>
    </a:dk2>
    <a:lt2>
      <a:srgbClr val="E1AC76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6.xml><?xml version="1.0" encoding="utf-8"?>
<a:themeOverride xmlns:a="http://schemas.openxmlformats.org/drawingml/2006/main">
  <a:clrScheme name="Personnalisé 5">
    <a:dk1>
      <a:sysClr val="windowText" lastClr="000000"/>
    </a:dk1>
    <a:lt1>
      <a:sysClr val="window" lastClr="FFFFFF"/>
    </a:lt1>
    <a:dk2>
      <a:srgbClr val="4E3B30"/>
    </a:dk2>
    <a:lt2>
      <a:srgbClr val="E1AC76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7.xml><?xml version="1.0" encoding="utf-8"?>
<a:themeOverride xmlns:a="http://schemas.openxmlformats.org/drawingml/2006/main">
  <a:clrScheme name="Personnalisé 5">
    <a:dk1>
      <a:sysClr val="windowText" lastClr="000000"/>
    </a:dk1>
    <a:lt1>
      <a:sysClr val="window" lastClr="FFFFFF"/>
    </a:lt1>
    <a:dk2>
      <a:srgbClr val="4E3B30"/>
    </a:dk2>
    <a:lt2>
      <a:srgbClr val="E1AC76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8.xml><?xml version="1.0" encoding="utf-8"?>
<a:themeOverride xmlns:a="http://schemas.openxmlformats.org/drawingml/2006/main">
  <a:clrScheme name="Personnalisé 5">
    <a:dk1>
      <a:sysClr val="windowText" lastClr="000000"/>
    </a:dk1>
    <a:lt1>
      <a:sysClr val="window" lastClr="FFFFFF"/>
    </a:lt1>
    <a:dk2>
      <a:srgbClr val="4E3B30"/>
    </a:dk2>
    <a:lt2>
      <a:srgbClr val="E1AC76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9.xml><?xml version="1.0" encoding="utf-8"?>
<a:themeOverride xmlns:a="http://schemas.openxmlformats.org/drawingml/2006/main">
  <a:clrScheme name="Personnalisé 5">
    <a:dk1>
      <a:sysClr val="windowText" lastClr="000000"/>
    </a:dk1>
    <a:lt1>
      <a:sysClr val="window" lastClr="FFFFFF"/>
    </a:lt1>
    <a:dk2>
      <a:srgbClr val="4E3B30"/>
    </a:dk2>
    <a:lt2>
      <a:srgbClr val="E1AC76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Words>343</Words>
  <Application>Microsoft Office PowerPoint</Application>
  <PresentationFormat>Grand écran</PresentationFormat>
  <Paragraphs>123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Century Gothic</vt:lpstr>
      <vt:lpstr>Garamond</vt:lpstr>
      <vt:lpstr>Savon</vt:lpstr>
      <vt:lpstr>MAROC</vt:lpstr>
      <vt:lpstr>1. Le Maroc se situe dans le … de l’Afrique.</vt:lpstr>
      <vt:lpstr>2. Un pays voisin du Maroc s’appelle …</vt:lpstr>
      <vt:lpstr>3. La capitale marocaine s’appelle …</vt:lpstr>
      <vt:lpstr>4. Au centre du drapeau marocain, il y a …</vt:lpstr>
      <vt:lpstr>5. Au Maroc, la monnaie utilisée est…</vt:lpstr>
      <vt:lpstr>6. Au Maroc, il y a des …</vt:lpstr>
      <vt:lpstr>7. Un des artisanats traditionnels est …</vt:lpstr>
      <vt:lpstr>8. Dans le thé traditionnel marocain, il y a …</vt:lpstr>
      <vt:lpstr>9. Une spécialité culinaire marocaine est …</vt:lpstr>
      <vt:lpstr>10. Retrouve l’écriture arabe.</vt:lpstr>
      <vt:lpstr>Réponses</vt:lpstr>
      <vt:lpstr>1. Le Maroc se situe dans le … de l’Afrique.</vt:lpstr>
      <vt:lpstr>2. Un pays voisin du Maroc s’appelle …</vt:lpstr>
      <vt:lpstr>3. La capitale marocaine s’appelle …</vt:lpstr>
      <vt:lpstr>4. Au centre du drapeau marocain, il y a …</vt:lpstr>
      <vt:lpstr>5. Au Maroc, la monnaie utilisée est…</vt:lpstr>
      <vt:lpstr>6. Au Maroc, il y a des …</vt:lpstr>
      <vt:lpstr>7. Un des artisanats traditionnels est …</vt:lpstr>
      <vt:lpstr>8. Dans le thé traditionnel marocain, il y a …</vt:lpstr>
      <vt:lpstr>9. Une spécialité culinaire marocaine est …</vt:lpstr>
      <vt:lpstr>10. Retrouve l’écriture arabe.</vt:lpstr>
      <vt:lpstr>MAROC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L’Île de la Réunion</dc:title>
  <dc:creator>Clotilde</dc:creator>
  <cp:lastModifiedBy>Pauline</cp:lastModifiedBy>
  <cp:revision>219</cp:revision>
  <dcterms:created xsi:type="dcterms:W3CDTF">2015-11-03T14:01:52Z</dcterms:created>
  <dcterms:modified xsi:type="dcterms:W3CDTF">2016-08-25T07:42:31Z</dcterms:modified>
</cp:coreProperties>
</file>