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8" r:id="rId2"/>
    <p:sldId id="274" r:id="rId3"/>
    <p:sldId id="281" r:id="rId4"/>
    <p:sldId id="282" r:id="rId5"/>
    <p:sldId id="278" r:id="rId6"/>
    <p:sldId id="283" r:id="rId7"/>
    <p:sldId id="280" r:id="rId8"/>
    <p:sldId id="277" r:id="rId9"/>
    <p:sldId id="276" r:id="rId10"/>
    <p:sldId id="275" r:id="rId11"/>
    <p:sldId id="279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7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7A1"/>
    <a:srgbClr val="ADAAA7"/>
    <a:srgbClr val="8B807F"/>
    <a:srgbClr val="633216"/>
    <a:srgbClr val="8E4C30"/>
    <a:srgbClr val="F4E6B3"/>
    <a:srgbClr val="8D5E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08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  <p:grpSp>
        <p:nvGrpSpPr>
          <p:cNvPr id="23" name="Groupe 22"/>
          <p:cNvGrpSpPr/>
          <p:nvPr userDrawn="1"/>
        </p:nvGrpSpPr>
        <p:grpSpPr>
          <a:xfrm>
            <a:off x="9066479" y="6102207"/>
            <a:ext cx="2886796" cy="552117"/>
            <a:chOff x="8828757" y="6080746"/>
            <a:chExt cx="2886796" cy="552117"/>
          </a:xfrm>
        </p:grpSpPr>
        <p:sp>
          <p:nvSpPr>
            <p:cNvPr id="24" name="ZoneTexte 10"/>
            <p:cNvSpPr txBox="1"/>
            <p:nvPr userDrawn="1"/>
          </p:nvSpPr>
          <p:spPr>
            <a:xfrm>
              <a:off x="8828757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>
                  <a:ln w="3175"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Picture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1757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74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21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9066479" y="6102207"/>
            <a:ext cx="2886796" cy="552117"/>
            <a:chOff x="8828757" y="6080746"/>
            <a:chExt cx="2886796" cy="552117"/>
          </a:xfrm>
        </p:grpSpPr>
        <p:sp>
          <p:nvSpPr>
            <p:cNvPr id="17" name="ZoneTexte 10"/>
            <p:cNvSpPr txBox="1"/>
            <p:nvPr userDrawn="1"/>
          </p:nvSpPr>
          <p:spPr>
            <a:xfrm>
              <a:off x="8828757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>
                  <a:ln w="3175"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" name="Picture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149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56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91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alphaModFix amt="5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  <p:pic>
        <p:nvPicPr>
          <p:cNvPr id="2050" name="Picture 2" descr="http://www.adonis-du-liban-restaurant-libanais-marseille.com/wp-content/uploads/2015/01/c%C3%A8dre-liba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4" y="49741"/>
            <a:ext cx="831683" cy="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 userDrawn="1"/>
        </p:nvGrpSpPr>
        <p:grpSpPr>
          <a:xfrm>
            <a:off x="9066479" y="6102207"/>
            <a:ext cx="2886796" cy="552117"/>
            <a:chOff x="8828757" y="6080746"/>
            <a:chExt cx="2886796" cy="552117"/>
          </a:xfrm>
        </p:grpSpPr>
        <p:sp>
          <p:nvSpPr>
            <p:cNvPr id="8" name="ZoneTexte 10"/>
            <p:cNvSpPr txBox="1"/>
            <p:nvPr userDrawn="1"/>
          </p:nvSpPr>
          <p:spPr>
            <a:xfrm>
              <a:off x="8828757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>
                  <a:ln w="3175"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636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3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577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870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93610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/>
          <a:lstStyle/>
          <a:p>
            <a:r>
              <a:rPr lang="fr-FR" sz="6600" dirty="0" smtClean="0">
                <a:solidFill>
                  <a:srgbClr val="633216"/>
                </a:solidFill>
                <a:latin typeface="Century Gothic" panose="020B0502020202020204" pitchFamily="34" charset="0"/>
              </a:rPr>
              <a:t>LIBAN</a:t>
            </a:r>
            <a:endParaRPr lang="fr-FR" sz="6600" dirty="0">
              <a:solidFill>
                <a:srgbClr val="63321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8D5E47"/>
                </a:solidFill>
                <a:latin typeface="Century Gothic" panose="020B0502020202020204" pitchFamily="34" charset="0"/>
              </a:rPr>
              <a:t>A la découverte du …</a:t>
            </a:r>
            <a:endParaRPr lang="fr-FR" sz="3200" dirty="0">
              <a:solidFill>
                <a:srgbClr val="8D5E47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Pentagone 5">
            <a:hlinkClick r:id="rId3" action="ppaction://hlinksldjump" tooltip="Cliquer pour commencer"/>
          </p:cNvPr>
          <p:cNvSpPr/>
          <p:nvPr/>
        </p:nvSpPr>
        <p:spPr>
          <a:xfrm>
            <a:off x="3899259" y="4568287"/>
            <a:ext cx="4399579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8E4C30"/>
                </a:solidFill>
              </a:rPr>
              <a:t>COMMENCER LE QUIZ</a:t>
            </a:r>
          </a:p>
        </p:txBody>
      </p:sp>
    </p:spTree>
    <p:extLst>
      <p:ext uri="{BB962C8B-B14F-4D97-AF65-F5344CB8AC3E}">
        <p14:creationId xmlns:p14="http://schemas.microsoft.com/office/powerpoint/2010/main" val="27695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Trouve un plat typique du Liban.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53876" y="198502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4723256" y="279398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84844" y="327666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62379" y="1932891"/>
            <a:ext cx="266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Les chipolatas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140262" y="2747162"/>
            <a:ext cx="215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Les </a:t>
            </a:r>
            <a:r>
              <a:rPr lang="fr-FR" sz="2800" dirty="0" err="1" smtClean="0"/>
              <a:t>naans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095318" y="3223555"/>
            <a:ext cx="226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Les fallafels</a:t>
            </a:r>
            <a:endParaRPr lang="fr-FR" sz="2800" dirty="0"/>
          </a:p>
        </p:txBody>
      </p:sp>
      <p:pic>
        <p:nvPicPr>
          <p:cNvPr id="3078" name="Picture 6" descr="Falafel, Cuisine Du Moyen-Orient, Pois Chiches, Sant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357" y="3808217"/>
            <a:ext cx="2875168" cy="19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aan, Khamiri, Pain, Collation, Indien, Masala, Pou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10" y="3353366"/>
            <a:ext cx="2690284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rbecue, Saucisses, Grillad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7"/>
          <a:stretch/>
        </p:blipFill>
        <p:spPr bwMode="auto">
          <a:xfrm>
            <a:off x="1162379" y="2508242"/>
            <a:ext cx="2763562" cy="227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>
            <a:hlinkClick r:id="rId5" action="ppaction://hlinksldjump" tooltip="Voir la réponse 9"/>
          </p:cNvPr>
          <p:cNvSpPr/>
          <p:nvPr/>
        </p:nvSpPr>
        <p:spPr>
          <a:xfrm>
            <a:off x="9729430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45801" cy="1371600"/>
          </a:xfrm>
          <a:noFill/>
          <a:effectLst/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Le taboulé libanais est une salade mélangée, avec …</a:t>
            </a:r>
            <a:endParaRPr lang="fr-FR" sz="32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53876" y="198502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4723256" y="279398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84844" y="327666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62379" y="1932891"/>
            <a:ext cx="201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persil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334500" y="3223555"/>
            <a:ext cx="202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fleurs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153348" y="2793988"/>
            <a:ext cx="188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 la vanille</a:t>
            </a:r>
            <a:endParaRPr lang="fr-FR" sz="2800" dirty="0"/>
          </a:p>
        </p:txBody>
      </p:sp>
      <p:pic>
        <p:nvPicPr>
          <p:cNvPr id="7170" name="Picture 2" descr="Persil, Feuilles, Arômes, Cuisine, Cook, Vert, Ali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8" y="2454159"/>
            <a:ext cx="269875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rchidée, Orchidée Pourpre, Jardin, Sri Lank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r="7742"/>
          <a:stretch/>
        </p:blipFill>
        <p:spPr bwMode="auto">
          <a:xfrm>
            <a:off x="9034816" y="3962400"/>
            <a:ext cx="2547583" cy="22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leur De Vanille, Vanille, Blanc, Jaune, Jardi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r="14097"/>
          <a:stretch/>
        </p:blipFill>
        <p:spPr bwMode="auto">
          <a:xfrm>
            <a:off x="4603836" y="3427561"/>
            <a:ext cx="3118637" cy="237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>
            <a:hlinkClick r:id="rId5" action="ppaction://hlinksldjump" tooltip="Voir la réponse 10"/>
          </p:cNvPr>
          <p:cNvSpPr/>
          <p:nvPr/>
        </p:nvSpPr>
        <p:spPr>
          <a:xfrm>
            <a:off x="9729430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561708" y="2133600"/>
            <a:ext cx="9068586" cy="2590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6600" dirty="0">
                <a:solidFill>
                  <a:srgbClr val="633216"/>
                </a:solidFill>
                <a:latin typeface="Century Gothic" panose="020B0502020202020204" pitchFamily="34" charset="0"/>
              </a:rPr>
              <a:t>RÉPONSES</a:t>
            </a:r>
          </a:p>
        </p:txBody>
      </p:sp>
    </p:spTree>
    <p:extLst>
      <p:ext uri="{BB962C8B-B14F-4D97-AF65-F5344CB8AC3E}">
        <p14:creationId xmlns:p14="http://schemas.microsoft.com/office/powerpoint/2010/main" val="1021357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2897"/>
          <a:stretch/>
        </p:blipFill>
        <p:spPr>
          <a:xfrm>
            <a:off x="2933170" y="1654175"/>
            <a:ext cx="5495925" cy="391236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Trouve le Liban.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222993" y="290790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7" name="Connecteur droit avec flèche 6"/>
          <p:cNvCxnSpPr>
            <a:stCxn id="13" idx="2"/>
          </p:cNvCxnSpPr>
          <p:nvPr/>
        </p:nvCxnSpPr>
        <p:spPr>
          <a:xfrm flipH="1">
            <a:off x="6688667" y="3116403"/>
            <a:ext cx="2534326" cy="752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entagone 13">
            <a:hlinkClick r:id="rId3" action="ppaction://hlinksldjump" tooltip="Continuer le quiz"/>
          </p:cNvPr>
          <p:cNvSpPr/>
          <p:nvPr/>
        </p:nvSpPr>
        <p:spPr>
          <a:xfrm>
            <a:off x="9729429" y="475382"/>
            <a:ext cx="2047437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Question 2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À l’ouest du Liban, il y a …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764088" y="5365205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81094" y="5096654"/>
            <a:ext cx="2125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</a:t>
            </a:r>
            <a:r>
              <a:rPr lang="fr-FR" sz="2800" dirty="0"/>
              <a:t>m</a:t>
            </a:r>
            <a:r>
              <a:rPr lang="fr-FR" sz="2800" dirty="0" smtClean="0"/>
              <a:t>er Méditerranée</a:t>
            </a:r>
            <a:endParaRPr lang="fr-FR" sz="2800" dirty="0"/>
          </a:p>
        </p:txBody>
      </p:sp>
      <p:pic>
        <p:nvPicPr>
          <p:cNvPr id="3074" name="Picture 2" descr="Ondes, Résumé, Design, Patron, Mer, Bleu, L'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21" y="2148688"/>
            <a:ext cx="2883958" cy="25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729429" y="475382"/>
            <a:ext cx="2047437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Question 3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62" y="1793396"/>
            <a:ext cx="3086418" cy="3646387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Un voisin du Liban s’appelle …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587051" y="242945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04057" y="2382631"/>
            <a:ext cx="159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Syrie</a:t>
            </a:r>
            <a:endParaRPr lang="fr-FR" sz="2800" dirty="0"/>
          </a:p>
        </p:txBody>
      </p:sp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729429" y="475382"/>
            <a:ext cx="2047437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Question 4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En France, il est 22 h. Au Liban, il est …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631977" y="243573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840480" y="2382631"/>
            <a:ext cx="201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23 heures</a:t>
            </a:r>
            <a:endParaRPr lang="fr-FR" sz="2800" dirty="0"/>
          </a:p>
        </p:txBody>
      </p:sp>
      <p:pic>
        <p:nvPicPr>
          <p:cNvPr id="5122" name="Picture 2" descr="Horloge, Temps, Heure, Minute, Horloge Murale, Montre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7152" r="10602" b="8542"/>
          <a:stretch/>
        </p:blipFill>
        <p:spPr bwMode="auto">
          <a:xfrm>
            <a:off x="4381617" y="1780539"/>
            <a:ext cx="3029788" cy="30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729430" y="475382"/>
            <a:ext cx="2047435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Question 5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La capitale du Liban s’appelle …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631977" y="243573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840480" y="2382631"/>
            <a:ext cx="201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Beyrouth</a:t>
            </a:r>
            <a:endParaRPr lang="fr-FR" sz="2800" dirty="0"/>
          </a:p>
        </p:txBody>
      </p:sp>
      <p:pic>
        <p:nvPicPr>
          <p:cNvPr id="2" name="Picture 2" descr="Liban : carte géographique gratuite, carte géographique muette gratuite, carte vierge gratuite, fond de carte gratuit : frontières, principales vill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1147" r="3942" b="9036"/>
          <a:stretch/>
        </p:blipFill>
        <p:spPr bwMode="auto">
          <a:xfrm>
            <a:off x="4783501" y="1904999"/>
            <a:ext cx="2624998" cy="29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729430" y="475382"/>
            <a:ext cx="2047435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Question 6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202333" cy="1371600"/>
          </a:xfrm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L’arbre au centre du drapeau libanais est …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587051" y="242945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04057" y="2382631"/>
            <a:ext cx="159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 cèdre</a:t>
            </a:r>
            <a:endParaRPr lang="fr-FR" sz="2800" dirty="0"/>
          </a:p>
        </p:txBody>
      </p:sp>
      <p:pic>
        <p:nvPicPr>
          <p:cNvPr id="6146" name="Picture 2" descr="Liban, Drapeau, Drapeau National, Nation, Pa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01" y="2268334"/>
            <a:ext cx="3481999" cy="23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729430" y="475382"/>
            <a:ext cx="2047435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Question 7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715625" cy="1371600"/>
          </a:xfrm>
          <a:noFill/>
          <a:effectLst/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Au Liban, la langue officielle est …</a:t>
            </a:r>
            <a:endParaRPr lang="fr-FR" sz="32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723256" y="279398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140263" y="2747162"/>
            <a:ext cx="169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l’arabe</a:t>
            </a:r>
            <a:endParaRPr lang="fr-FR" sz="2800" dirty="0"/>
          </a:p>
        </p:txBody>
      </p:sp>
      <p:sp>
        <p:nvSpPr>
          <p:cNvPr id="19" name="Bulle ronde 18"/>
          <p:cNvSpPr/>
          <p:nvPr/>
        </p:nvSpPr>
        <p:spPr>
          <a:xfrm>
            <a:off x="4877891" y="3531111"/>
            <a:ext cx="1617785" cy="1193212"/>
          </a:xfrm>
          <a:prstGeom prst="wedgeEllipseCallout">
            <a:avLst>
              <a:gd name="adj1" fmla="val 54440"/>
              <a:gd name="adj2" fmla="val -5448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¡</a:t>
            </a:r>
            <a:r>
              <a:rPr lang="ar-AE" dirty="0">
                <a:solidFill>
                  <a:schemeClr val="tx1"/>
                </a:solidFill>
              </a:rPr>
              <a:t>مرحبا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Pentagone 11">
            <a:hlinkClick r:id="rId2" action="ppaction://hlinksldjump" tooltip="Continuer le quiz"/>
          </p:cNvPr>
          <p:cNvSpPr/>
          <p:nvPr/>
        </p:nvSpPr>
        <p:spPr>
          <a:xfrm>
            <a:off x="9729430" y="475382"/>
            <a:ext cx="2047435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Question 8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Trouve le Liban.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210915" y="26993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5264126" y="5907704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222993" y="290790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2818"/>
          <a:stretch/>
        </p:blipFill>
        <p:spPr>
          <a:xfrm>
            <a:off x="2933170" y="1651000"/>
            <a:ext cx="5495925" cy="3915543"/>
          </a:xfrm>
          <a:prstGeom prst="rect">
            <a:avLst/>
          </a:prstGeom>
        </p:spPr>
      </p:pic>
      <p:cxnSp>
        <p:nvCxnSpPr>
          <p:cNvPr id="5" name="Connecteur droit avec flèche 4"/>
          <p:cNvCxnSpPr>
            <a:stCxn id="10" idx="6"/>
          </p:cNvCxnSpPr>
          <p:nvPr/>
        </p:nvCxnSpPr>
        <p:spPr>
          <a:xfrm>
            <a:off x="1627921" y="2907900"/>
            <a:ext cx="3215012" cy="1088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13" idx="2"/>
          </p:cNvCxnSpPr>
          <p:nvPr/>
        </p:nvCxnSpPr>
        <p:spPr>
          <a:xfrm flipH="1">
            <a:off x="6688667" y="3116403"/>
            <a:ext cx="2534326" cy="752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1" idx="7"/>
          </p:cNvCxnSpPr>
          <p:nvPr/>
        </p:nvCxnSpPr>
        <p:spPr>
          <a:xfrm flipV="1">
            <a:off x="5620063" y="4428067"/>
            <a:ext cx="797670" cy="15425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e 18">
            <a:hlinkClick r:id="rId3" action="ppaction://hlinksldjump" tooltip="Voir la réponse 1"/>
          </p:cNvPr>
          <p:cNvSpPr/>
          <p:nvPr/>
        </p:nvSpPr>
        <p:spPr>
          <a:xfrm>
            <a:off x="9729431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715625" cy="1371600"/>
          </a:xfrm>
          <a:noFill/>
          <a:effectLst/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Au Liban, il y a beaucoup de vignes avec …</a:t>
            </a:r>
            <a:endParaRPr lang="fr-FR" sz="32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53876" y="198502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70882" y="1932891"/>
            <a:ext cx="180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raisin</a:t>
            </a:r>
            <a:endParaRPr lang="fr-FR" sz="2800" dirty="0"/>
          </a:p>
        </p:txBody>
      </p:sp>
      <p:pic>
        <p:nvPicPr>
          <p:cNvPr id="4102" name="Picture 6" descr="Grappe De Raisin, Cépages Viognier, Raisins, Frui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0" y="2635486"/>
            <a:ext cx="2966279" cy="23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729430" y="475382"/>
            <a:ext cx="2047435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Question 9 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Trouve un plat typique du Liban.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84844" y="327666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095318" y="3223555"/>
            <a:ext cx="226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Les fallafels</a:t>
            </a:r>
            <a:endParaRPr lang="fr-FR" sz="2800" dirty="0"/>
          </a:p>
        </p:txBody>
      </p:sp>
      <p:pic>
        <p:nvPicPr>
          <p:cNvPr id="3078" name="Picture 6" descr="Falafel, Cuisine Du Moyen-Orient, Pois Chiches, Sant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357" y="3808217"/>
            <a:ext cx="2875168" cy="19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668933" y="475382"/>
            <a:ext cx="2107932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Question 10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845801" cy="1371600"/>
          </a:xfrm>
          <a:noFill/>
          <a:effectLst/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Le taboulé libanais est une salade mélangée, avec …</a:t>
            </a:r>
            <a:endParaRPr lang="fr-FR" sz="32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53876" y="198502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62379" y="1932891"/>
            <a:ext cx="201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persil</a:t>
            </a:r>
            <a:endParaRPr lang="fr-FR" sz="2800" dirty="0"/>
          </a:p>
        </p:txBody>
      </p:sp>
      <p:pic>
        <p:nvPicPr>
          <p:cNvPr id="7170" name="Picture 2" descr="Persil, Feuilles, Arômes, Cuisine, Cook, Vert, Ali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8" y="2454159"/>
            <a:ext cx="269875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>
            <a:hlinkClick r:id="rId3" action="ppaction://hlinksldjump"/>
          </p:cNvPr>
          <p:cNvSpPr/>
          <p:nvPr/>
        </p:nvSpPr>
        <p:spPr>
          <a:xfrm>
            <a:off x="9729430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FIN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6600" dirty="0">
                <a:solidFill>
                  <a:srgbClr val="633216"/>
                </a:solidFill>
                <a:latin typeface="Century Gothic" panose="020B0502020202020204" pitchFamily="34" charset="0"/>
              </a:rPr>
              <a:t>LIBAN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8D5E47"/>
                </a:solidFill>
                <a:latin typeface="Century Gothic" panose="020B0502020202020204" pitchFamily="34" charset="0"/>
              </a:rPr>
              <a:t>Le voyage au</a:t>
            </a:r>
            <a:endParaRPr lang="fr-FR" sz="3200" dirty="0">
              <a:solidFill>
                <a:srgbClr val="8D5E47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563623" y="4435878"/>
            <a:ext cx="907084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tabLst>
                <a:tab pos="2633663" algn="l"/>
              </a:tabLst>
              <a:defRPr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solidFill>
                  <a:srgbClr val="8D5E47"/>
                </a:solidFill>
                <a:latin typeface="Century Gothic" panose="020B0502020202020204" pitchFamily="34" charset="0"/>
              </a:rPr>
              <a:t>est terminé !</a:t>
            </a:r>
            <a:endParaRPr lang="fr-FR" sz="3200" dirty="0">
              <a:solidFill>
                <a:srgbClr val="8D5E4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2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À l’ouest du Liban, il y a …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631977" y="243573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11" name="Ellipse 10"/>
          <p:cNvSpPr/>
          <p:nvPr/>
        </p:nvSpPr>
        <p:spPr>
          <a:xfrm>
            <a:off x="1587051" y="242945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764088" y="5365205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048982" y="2382631"/>
            <a:ext cx="2076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mer Noire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004057" y="2382631"/>
            <a:ext cx="1597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l‘océan Indien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181094" y="5096654"/>
            <a:ext cx="2125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</a:t>
            </a:r>
            <a:r>
              <a:rPr lang="fr-FR" sz="2800" dirty="0"/>
              <a:t>m</a:t>
            </a:r>
            <a:r>
              <a:rPr lang="fr-FR" sz="2800" dirty="0" smtClean="0"/>
              <a:t>er Méditerranée</a:t>
            </a:r>
            <a:endParaRPr lang="fr-FR" sz="2800" dirty="0"/>
          </a:p>
        </p:txBody>
      </p:sp>
      <p:pic>
        <p:nvPicPr>
          <p:cNvPr id="3074" name="Picture 2" descr="Ondes, Résumé, Design, Patron, Mer, Bleu, L'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21" y="2148688"/>
            <a:ext cx="2883958" cy="25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3" action="ppaction://hlinksldjump" tooltip="Voir la réponse 2"/>
          </p:cNvPr>
          <p:cNvSpPr/>
          <p:nvPr/>
        </p:nvSpPr>
        <p:spPr>
          <a:xfrm>
            <a:off x="9729430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Un voisin du Liban s’appelle …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631977" y="243573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11" name="Ellipse 10"/>
          <p:cNvSpPr/>
          <p:nvPr/>
        </p:nvSpPr>
        <p:spPr>
          <a:xfrm>
            <a:off x="1587051" y="242945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764088" y="5365205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048982" y="2382631"/>
            <a:ext cx="2076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Grèce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004057" y="2382631"/>
            <a:ext cx="159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Syrie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181094" y="5312098"/>
            <a:ext cx="212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 Égypte</a:t>
            </a:r>
            <a:endParaRPr lang="fr-FR" sz="2800" dirty="0"/>
          </a:p>
        </p:txBody>
      </p:sp>
      <p:pic>
        <p:nvPicPr>
          <p:cNvPr id="4098" name="Picture 2" descr="http://d-maps.com/m/asia/liban/liban09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1852" r="6022" b="8847"/>
          <a:stretch/>
        </p:blipFill>
        <p:spPr bwMode="auto">
          <a:xfrm>
            <a:off x="4640261" y="1803398"/>
            <a:ext cx="2911479" cy="32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>
            <a:hlinkClick r:id="rId3" action="ppaction://hlinksldjump" tooltip="Voir la réponse 3"/>
          </p:cNvPr>
          <p:cNvSpPr/>
          <p:nvPr/>
        </p:nvSpPr>
        <p:spPr>
          <a:xfrm>
            <a:off x="9729430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En France, il est 22 h. Au Liban, il est …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631977" y="243573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11" name="Ellipse 10"/>
          <p:cNvSpPr/>
          <p:nvPr/>
        </p:nvSpPr>
        <p:spPr>
          <a:xfrm>
            <a:off x="1587051" y="242945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012943" y="525513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840480" y="2382631"/>
            <a:ext cx="201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23 heures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004057" y="2382631"/>
            <a:ext cx="159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12 heures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323418" y="5202031"/>
            <a:ext cx="179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15 heures</a:t>
            </a:r>
            <a:endParaRPr lang="fr-FR" sz="2800" dirty="0"/>
          </a:p>
        </p:txBody>
      </p:sp>
      <p:pic>
        <p:nvPicPr>
          <p:cNvPr id="5122" name="Picture 2" descr="Horloge, Temps, Heure, Minute, Horloge Murale, Montre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7152" r="10602" b="8542"/>
          <a:stretch/>
        </p:blipFill>
        <p:spPr bwMode="auto">
          <a:xfrm>
            <a:off x="4381617" y="1780539"/>
            <a:ext cx="3029788" cy="30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entagone 15">
            <a:hlinkClick r:id="rId3" action="ppaction://hlinksldjump" tooltip="Voir la réponse 4"/>
          </p:cNvPr>
          <p:cNvSpPr/>
          <p:nvPr/>
        </p:nvSpPr>
        <p:spPr>
          <a:xfrm>
            <a:off x="9729430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La capitale du Liban s’appelle …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631977" y="243573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11" name="Ellipse 10"/>
          <p:cNvSpPr/>
          <p:nvPr/>
        </p:nvSpPr>
        <p:spPr>
          <a:xfrm>
            <a:off x="1587051" y="242945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012943" y="525513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840480" y="2382631"/>
            <a:ext cx="201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Beyrouth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004057" y="2382631"/>
            <a:ext cx="159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Istanbul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323418" y="5202031"/>
            <a:ext cx="179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Téhéran</a:t>
            </a:r>
            <a:endParaRPr lang="fr-FR" sz="2800" dirty="0"/>
          </a:p>
        </p:txBody>
      </p:sp>
      <p:pic>
        <p:nvPicPr>
          <p:cNvPr id="2" name="Picture 2" descr="Liban : carte géographique gratuite, carte géographique muette gratuite, carte vierge gratuite, fond de carte gratuit : frontières, principales vill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1147" r="3942" b="9036"/>
          <a:stretch/>
        </p:blipFill>
        <p:spPr bwMode="auto">
          <a:xfrm>
            <a:off x="4783501" y="1904999"/>
            <a:ext cx="2624998" cy="29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>
            <a:hlinkClick r:id="rId3" action="ppaction://hlinksldjump" tooltip="Voir la réponse 5"/>
          </p:cNvPr>
          <p:cNvSpPr/>
          <p:nvPr/>
        </p:nvSpPr>
        <p:spPr>
          <a:xfrm>
            <a:off x="9729430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202333" cy="1371600"/>
          </a:xfrm>
          <a:noFill/>
          <a:effectLst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L’arbre au centre du drapeau libanais est …</a:t>
            </a:r>
            <a:endParaRPr lang="fr-FR" sz="40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454177" y="238875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587051" y="242945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970610" y="517772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662680" y="2335643"/>
            <a:ext cx="201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 palmier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004057" y="2382631"/>
            <a:ext cx="159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 cèdre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281085" y="5124621"/>
            <a:ext cx="179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 cactus</a:t>
            </a:r>
            <a:endParaRPr lang="fr-FR" sz="2800" dirty="0"/>
          </a:p>
        </p:txBody>
      </p:sp>
      <p:pic>
        <p:nvPicPr>
          <p:cNvPr id="6146" name="Picture 2" descr="Liban, Drapeau, Drapeau National, Nation, Pa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01" y="2268334"/>
            <a:ext cx="3481999" cy="23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>
            <a:hlinkClick r:id="rId3" action="ppaction://hlinksldjump" tooltip="Voir la réponse 6"/>
          </p:cNvPr>
          <p:cNvSpPr/>
          <p:nvPr/>
        </p:nvSpPr>
        <p:spPr>
          <a:xfrm>
            <a:off x="9729430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715625" cy="1371600"/>
          </a:xfrm>
          <a:noFill/>
          <a:effectLst/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Au Liban, la langue officielle est …</a:t>
            </a:r>
            <a:endParaRPr lang="fr-FR" sz="32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53876" y="198502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4723256" y="279398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84844" y="327666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70882" y="1932891"/>
            <a:ext cx="180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français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140263" y="2747162"/>
            <a:ext cx="169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l’arabe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095318" y="3223555"/>
            <a:ext cx="268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l’anglais</a:t>
            </a:r>
            <a:endParaRPr lang="fr-FR" sz="2800" dirty="0"/>
          </a:p>
        </p:txBody>
      </p:sp>
      <p:sp>
        <p:nvSpPr>
          <p:cNvPr id="14" name="Bulle ronde 13"/>
          <p:cNvSpPr/>
          <p:nvPr/>
        </p:nvSpPr>
        <p:spPr>
          <a:xfrm>
            <a:off x="9629978" y="3940128"/>
            <a:ext cx="1617785" cy="1193212"/>
          </a:xfrm>
          <a:prstGeom prst="wedgeEllipseCallout">
            <a:avLst>
              <a:gd name="adj1" fmla="val 54440"/>
              <a:gd name="adj2" fmla="val -5448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Hi!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Bulle ronde 15"/>
          <p:cNvSpPr/>
          <p:nvPr/>
        </p:nvSpPr>
        <p:spPr>
          <a:xfrm>
            <a:off x="1195123" y="2744239"/>
            <a:ext cx="1617785" cy="1193212"/>
          </a:xfrm>
          <a:prstGeom prst="wedgeEllipseCallout">
            <a:avLst>
              <a:gd name="adj1" fmla="val 54440"/>
              <a:gd name="adj2" fmla="val -5448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Salut !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Bulle ronde 18"/>
          <p:cNvSpPr/>
          <p:nvPr/>
        </p:nvSpPr>
        <p:spPr>
          <a:xfrm>
            <a:off x="4877891" y="3531111"/>
            <a:ext cx="1617785" cy="1193212"/>
          </a:xfrm>
          <a:prstGeom prst="wedgeEllipseCallout">
            <a:avLst>
              <a:gd name="adj1" fmla="val 54440"/>
              <a:gd name="adj2" fmla="val -5448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¡</a:t>
            </a:r>
            <a:r>
              <a:rPr lang="ar-AE" dirty="0">
                <a:solidFill>
                  <a:schemeClr val="tx1"/>
                </a:solidFill>
              </a:rPr>
              <a:t>مرحبا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Pentagone 11">
            <a:hlinkClick r:id="rId2" action="ppaction://hlinksldjump" tooltip="Voir la réponse 7"/>
          </p:cNvPr>
          <p:cNvSpPr/>
          <p:nvPr/>
        </p:nvSpPr>
        <p:spPr>
          <a:xfrm>
            <a:off x="9729430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715625" cy="1371600"/>
          </a:xfrm>
          <a:noFill/>
          <a:effectLst/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6332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Au Liban, il y a beaucoup de vignes avec …</a:t>
            </a:r>
            <a:endParaRPr lang="fr-FR" sz="3200" b="1" dirty="0">
              <a:solidFill>
                <a:srgbClr val="633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53876" y="198502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4723256" y="279398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84844" y="327666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70882" y="1932891"/>
            <a:ext cx="180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raisin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140263" y="2747162"/>
            <a:ext cx="169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fraises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095318" y="3223555"/>
            <a:ext cx="214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tomates</a:t>
            </a:r>
            <a:endParaRPr lang="fr-FR" sz="2800" dirty="0"/>
          </a:p>
        </p:txBody>
      </p:sp>
      <p:pic>
        <p:nvPicPr>
          <p:cNvPr id="4102" name="Picture 6" descr="Grappe De Raisin, Cépages Viognier, Raisins, Frui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0" y="2635486"/>
            <a:ext cx="2966279" cy="23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raise, Fruits, Tranches, Red, Rose, Coupé, Frai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20" y="3317208"/>
            <a:ext cx="3334764" cy="29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Tomate, Légumes, Alimentaire, Nature, Pla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850" y="3895725"/>
            <a:ext cx="1504250" cy="17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5" action="ppaction://hlinksldjump" tooltip="Voir la réponse 8"/>
          </p:cNvPr>
          <p:cNvSpPr/>
          <p:nvPr/>
        </p:nvSpPr>
        <p:spPr>
          <a:xfrm>
            <a:off x="9729430" y="475382"/>
            <a:ext cx="2047436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DAAA7"/>
                </a:solidFill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DA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Override1.xml><?xml version="1.0" encoding="utf-8"?>
<a:themeOverride xmlns:a="http://schemas.openxmlformats.org/drawingml/2006/main">
  <a:clrScheme name="Savon">
    <a:dk1>
      <a:sysClr val="windowText" lastClr="000000"/>
    </a:dk1>
    <a:lt1>
      <a:sysClr val="window" lastClr="FFFFFF"/>
    </a:lt1>
    <a:dk2>
      <a:srgbClr val="736059"/>
    </a:dk2>
    <a:lt2>
      <a:srgbClr val="E7E0C7"/>
    </a:lt2>
    <a:accent1>
      <a:srgbClr val="92B0C8"/>
    </a:accent1>
    <a:accent2>
      <a:srgbClr val="E37C3D"/>
    </a:accent2>
    <a:accent3>
      <a:srgbClr val="A5AB81"/>
    </a:accent3>
    <a:accent4>
      <a:srgbClr val="E9B635"/>
    </a:accent4>
    <a:accent5>
      <a:srgbClr val="7BA79D"/>
    </a:accent5>
    <a:accent6>
      <a:srgbClr val="968C8C"/>
    </a:accent6>
    <a:hlink>
      <a:srgbClr val="F7A115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Savon">
    <a:dk1>
      <a:sysClr val="windowText" lastClr="000000"/>
    </a:dk1>
    <a:lt1>
      <a:sysClr val="window" lastClr="FFFFFF"/>
    </a:lt1>
    <a:dk2>
      <a:srgbClr val="736059"/>
    </a:dk2>
    <a:lt2>
      <a:srgbClr val="E7E0C7"/>
    </a:lt2>
    <a:accent1>
      <a:srgbClr val="92B0C8"/>
    </a:accent1>
    <a:accent2>
      <a:srgbClr val="E37C3D"/>
    </a:accent2>
    <a:accent3>
      <a:srgbClr val="A5AB81"/>
    </a:accent3>
    <a:accent4>
      <a:srgbClr val="E9B635"/>
    </a:accent4>
    <a:accent5>
      <a:srgbClr val="7BA79D"/>
    </a:accent5>
    <a:accent6>
      <a:srgbClr val="968C8C"/>
    </a:accent6>
    <a:hlink>
      <a:srgbClr val="F7A115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370</Words>
  <Application>Microsoft Office PowerPoint</Application>
  <PresentationFormat>Grand écran</PresentationFormat>
  <Paragraphs>127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Garamond</vt:lpstr>
      <vt:lpstr>Tahoma</vt:lpstr>
      <vt:lpstr>Savon</vt:lpstr>
      <vt:lpstr>LIBAN</vt:lpstr>
      <vt:lpstr>1. Trouve le Liban.</vt:lpstr>
      <vt:lpstr>2. À l’ouest du Liban, il y a …</vt:lpstr>
      <vt:lpstr>3. Un voisin du Liban s’appelle …</vt:lpstr>
      <vt:lpstr>4. En France, il est 22 h. Au Liban, il est …</vt:lpstr>
      <vt:lpstr>5. La capitale du Liban s’appelle …</vt:lpstr>
      <vt:lpstr>6. L’arbre au centre du drapeau libanais est …</vt:lpstr>
      <vt:lpstr>7. Au Liban, la langue officielle est …</vt:lpstr>
      <vt:lpstr>8. Au Liban, il y a beaucoup de vignes avec …</vt:lpstr>
      <vt:lpstr>9. Trouve un plat typique du Liban.</vt:lpstr>
      <vt:lpstr>10. Le taboulé libanais est une salade mélangée, avec …</vt:lpstr>
      <vt:lpstr>RÉPONSES</vt:lpstr>
      <vt:lpstr>1. Trouve le Liban.</vt:lpstr>
      <vt:lpstr>2. À l’ouest du Liban, il y a …</vt:lpstr>
      <vt:lpstr>3. Un voisin du Liban s’appelle …</vt:lpstr>
      <vt:lpstr>4. En France, il est 22 h. Au Liban, il est …</vt:lpstr>
      <vt:lpstr>5. La capitale du Liban s’appelle …</vt:lpstr>
      <vt:lpstr>6. L’arbre au centre du drapeau libanais est …</vt:lpstr>
      <vt:lpstr>7. Au Liban, la langue officielle est …</vt:lpstr>
      <vt:lpstr>8. Au Liban, il y a beaucoup de vignes avec …</vt:lpstr>
      <vt:lpstr>9. Trouve un plat typique du Liban.</vt:lpstr>
      <vt:lpstr>10. Le taboulé libanais est une salade mélangée, avec …</vt:lpstr>
      <vt:lpstr>LIBAN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BELGIQUE</dc:title>
  <dc:creator>Clotilde</dc:creator>
  <cp:lastModifiedBy>Clotilde</cp:lastModifiedBy>
  <cp:revision>102</cp:revision>
  <dcterms:created xsi:type="dcterms:W3CDTF">2016-02-04T13:52:24Z</dcterms:created>
  <dcterms:modified xsi:type="dcterms:W3CDTF">2016-03-03T14:27:23Z</dcterms:modified>
</cp:coreProperties>
</file>