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handoutMasterIdLst>
    <p:handoutMasterId r:id="rId25"/>
  </p:handout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83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70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96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6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D4D1B-A936-43F5-B89A-554CF8147E5D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F7795-E2AB-41EA-9CA4-F0C4C0246A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847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1B279EB-C837-4DFE-B72F-AA791A8EC55C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A8FC72C-5B5D-4949-8A13-37EFD7508461}" type="slidenum">
              <a:rPr lang="fr-FR" smtClean="0"/>
              <a:t>‹N°›</a:t>
            </a:fld>
            <a:endParaRPr lang="fr-FR"/>
          </a:p>
        </p:txBody>
      </p:sp>
      <p:grpSp>
        <p:nvGrpSpPr>
          <p:cNvPr id="26" name="Groupe 25"/>
          <p:cNvGrpSpPr/>
          <p:nvPr userDrawn="1"/>
        </p:nvGrpSpPr>
        <p:grpSpPr>
          <a:xfrm>
            <a:off x="8606919" y="6100570"/>
            <a:ext cx="3347680" cy="552117"/>
            <a:chOff x="8367873" y="6080746"/>
            <a:chExt cx="3347680" cy="552117"/>
          </a:xfrm>
        </p:grpSpPr>
        <p:sp>
          <p:nvSpPr>
            <p:cNvPr id="27" name="ZoneTexte 10"/>
            <p:cNvSpPr txBox="1"/>
            <p:nvPr userDrawn="1"/>
          </p:nvSpPr>
          <p:spPr>
            <a:xfrm>
              <a:off x="8367873" y="6263531"/>
              <a:ext cx="265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 smtClean="0">
                  <a:ln w="3175"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Document réalisé par  </a:t>
              </a:r>
              <a:endParaRPr lang="fr-FR" dirty="0">
                <a:ln w="3175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8" name="Picture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94286" y="6080746"/>
              <a:ext cx="821267" cy="51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2386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79EB-C837-4DFE-B72F-AA791A8EC55C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C72C-5B5D-4949-8A13-37EFD7508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666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79EB-C837-4DFE-B72F-AA791A8EC55C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C72C-5B5D-4949-8A13-37EFD7508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89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79EB-C837-4DFE-B72F-AA791A8EC55C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C72C-5B5D-4949-8A13-37EFD7508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52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blipFill dpi="0" rotWithShape="1">
          <a:blip r:embed="rId2">
            <a:alphaModFix amt="7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1B279EB-C837-4DFE-B72F-AA791A8EC55C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A8FC72C-5B5D-4949-8A13-37EFD7508461}" type="slidenum">
              <a:rPr lang="fr-FR" smtClean="0"/>
              <a:t>‹N°›</a:t>
            </a:fld>
            <a:endParaRPr lang="fr-FR"/>
          </a:p>
        </p:txBody>
      </p:sp>
      <p:grpSp>
        <p:nvGrpSpPr>
          <p:cNvPr id="16" name="Groupe 15"/>
          <p:cNvGrpSpPr/>
          <p:nvPr userDrawn="1"/>
        </p:nvGrpSpPr>
        <p:grpSpPr>
          <a:xfrm>
            <a:off x="8627872" y="6100570"/>
            <a:ext cx="3326727" cy="552117"/>
            <a:chOff x="8388826" y="6080746"/>
            <a:chExt cx="3326727" cy="552117"/>
          </a:xfrm>
        </p:grpSpPr>
        <p:sp>
          <p:nvSpPr>
            <p:cNvPr id="17" name="ZoneTexte 10"/>
            <p:cNvSpPr txBox="1"/>
            <p:nvPr userDrawn="1"/>
          </p:nvSpPr>
          <p:spPr>
            <a:xfrm>
              <a:off x="8388826" y="6263531"/>
              <a:ext cx="265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 smtClean="0">
                  <a:ln w="3175"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Document réalisé par  </a:t>
              </a:r>
              <a:endParaRPr lang="fr-FR" dirty="0">
                <a:ln w="3175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8" name="Picture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94286" y="6080746"/>
              <a:ext cx="821267" cy="51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2053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79EB-C837-4DFE-B72F-AA791A8EC55C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C72C-5B5D-4949-8A13-37EFD7508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71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79EB-C837-4DFE-B72F-AA791A8EC55C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C72C-5B5D-4949-8A13-37EFD7508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01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79EB-C837-4DFE-B72F-AA791A8EC55C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C72C-5B5D-4949-8A13-37EFD7508461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Picture 2" descr="Gaufre, Boulangerie, Alimentaire, Pâtisseri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4" y="75328"/>
            <a:ext cx="801438" cy="93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/>
          <p:cNvGrpSpPr/>
          <p:nvPr userDrawn="1"/>
        </p:nvGrpSpPr>
        <p:grpSpPr>
          <a:xfrm>
            <a:off x="8588420" y="6100570"/>
            <a:ext cx="3366179" cy="552117"/>
            <a:chOff x="8349374" y="6080746"/>
            <a:chExt cx="3366179" cy="552117"/>
          </a:xfrm>
        </p:grpSpPr>
        <p:sp>
          <p:nvSpPr>
            <p:cNvPr id="8" name="ZoneTexte 10"/>
            <p:cNvSpPr txBox="1"/>
            <p:nvPr userDrawn="1"/>
          </p:nvSpPr>
          <p:spPr>
            <a:xfrm>
              <a:off x="8349374" y="6263531"/>
              <a:ext cx="265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 smtClean="0">
                  <a:ln w="3175"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Document réalisé par  </a:t>
              </a:r>
              <a:endParaRPr lang="fr-FR" dirty="0">
                <a:ln w="3175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" name="Picture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94286" y="6080746"/>
              <a:ext cx="821267" cy="51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99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79EB-C837-4DFE-B72F-AA791A8EC55C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C72C-5B5D-4949-8A13-37EFD7508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41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79EB-C837-4DFE-B72F-AA791A8EC55C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8FC72C-5B5D-4949-8A13-37EFD7508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21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1B279EB-C837-4DFE-B72F-AA791A8EC55C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8FC72C-5B5D-4949-8A13-37EFD75084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48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B279EB-C837-4DFE-B72F-AA791A8EC55C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A8FC72C-5B5D-4949-8A13-37EFD750846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810581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2.png"/><Relationship Id="rId5" Type="http://schemas.openxmlformats.org/officeDocument/2006/relationships/slide" Target="slide2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" Target="slide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Relationship Id="rId5" Type="http://schemas.openxmlformats.org/officeDocument/2006/relationships/slide" Target="slide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8.jpeg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0.png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2.png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17.png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slide" Target="slide1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20.png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23.png"/><Relationship Id="rId4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Relationship Id="rId5" Type="http://schemas.openxmlformats.org/officeDocument/2006/relationships/slide" Target="slide2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8.jpeg"/><Relationship Id="rId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63623" y="2407575"/>
            <a:ext cx="9070848" cy="2587752"/>
          </a:xfrm>
        </p:spPr>
        <p:txBody>
          <a:bodyPr/>
          <a:lstStyle/>
          <a:p>
            <a:r>
              <a:rPr lang="fr-FR" sz="6600" dirty="0" smtClean="0"/>
              <a:t>LA BELGIQUE</a:t>
            </a:r>
            <a:endParaRPr lang="fr-FR" sz="66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563624" y="2311395"/>
            <a:ext cx="9070848" cy="4572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A la découverte de …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6" name="Pentagone 5">
            <a:hlinkClick r:id="rId3" action="ppaction://hlinksldjump" tooltip="Cliquer pour commencer"/>
          </p:cNvPr>
          <p:cNvSpPr/>
          <p:nvPr/>
        </p:nvSpPr>
        <p:spPr>
          <a:xfrm>
            <a:off x="4093077" y="4568287"/>
            <a:ext cx="4011943" cy="523220"/>
          </a:xfrm>
          <a:prstGeom prst="homePlat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</a:rPr>
              <a:t>COMMENCER LE QUIZ</a:t>
            </a:r>
          </a:p>
        </p:txBody>
      </p:sp>
    </p:spTree>
    <p:extLst>
      <p:ext uri="{BB962C8B-B14F-4D97-AF65-F5344CB8AC3E}">
        <p14:creationId xmlns:p14="http://schemas.microsoft.com/office/powerpoint/2010/main" val="276950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tile tx="-368300" ty="203200" sx="64000" sy="6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622" y="2871838"/>
            <a:ext cx="2028825" cy="2800350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1356306" y="2234513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9" name="Ellipse 18"/>
          <p:cNvSpPr/>
          <p:nvPr/>
        </p:nvSpPr>
        <p:spPr>
          <a:xfrm>
            <a:off x="4282609" y="2228233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8427030" y="2234513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Pentagone 1">
            <a:hlinkClick r:id="rId5" action="ppaction://hlinksldjump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</a:rPr>
              <a:t>RÉPONSE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844036" y="2181406"/>
            <a:ext cx="246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Lucky Luke</a:t>
            </a:r>
            <a:endParaRPr lang="fr-FR" sz="2800" dirty="0"/>
          </a:p>
        </p:txBody>
      </p:sp>
      <p:sp>
        <p:nvSpPr>
          <p:cNvPr id="18" name="Titr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58659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FFFF"/>
                </a:solidFill>
              </a:rPr>
              <a:t>9. Un personnage de BD </a:t>
            </a:r>
            <a:r>
              <a:rPr lang="fr-FR" sz="3200" b="1" u="sng" dirty="0" smtClean="0">
                <a:solidFill>
                  <a:srgbClr val="FFFFFF"/>
                </a:solidFill>
              </a:rPr>
              <a:t>n’est pas </a:t>
            </a:r>
            <a:r>
              <a:rPr lang="fr-FR" sz="3200" b="1" dirty="0" smtClean="0">
                <a:solidFill>
                  <a:srgbClr val="FFFFFF"/>
                </a:solidFill>
              </a:rPr>
              <a:t>belge. Devine.</a:t>
            </a:r>
            <a:endParaRPr lang="fr-FR" sz="2800" b="1" dirty="0">
              <a:solidFill>
                <a:srgbClr val="FFFFF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625538" y="2181406"/>
            <a:ext cx="323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Les Schtroumpfs</a:t>
            </a:r>
            <a:endParaRPr lang="fr-FR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821441" y="2181406"/>
            <a:ext cx="121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Tintin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3835" y="2835838"/>
            <a:ext cx="1971675" cy="27717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6689" y="2816787"/>
            <a:ext cx="21336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30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tile tx="-368300" ty="203200" sx="64000" sy="6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>
          <a:xfrm>
            <a:off x="1454905" y="2050069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9" name="Ellipse 18"/>
          <p:cNvSpPr/>
          <p:nvPr/>
        </p:nvSpPr>
        <p:spPr>
          <a:xfrm>
            <a:off x="5202773" y="3069371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8608935" y="3512532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Pentagone 1">
            <a:hlinkClick r:id="rId4" action="ppaction://hlinksldjump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</a:rPr>
              <a:t>RÉPONSE</a:t>
            </a:r>
          </a:p>
        </p:txBody>
      </p:sp>
      <p:sp>
        <p:nvSpPr>
          <p:cNvPr id="18" name="Titr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58659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FFFF"/>
                </a:solidFill>
              </a:rPr>
              <a:t>10. Trouve la marque de chocolat belge.</a:t>
            </a:r>
            <a:endParaRPr lang="fr-FR" sz="3200" b="1" dirty="0">
              <a:solidFill>
                <a:srgbClr val="FFFFFF"/>
              </a:solidFill>
            </a:endParaRPr>
          </a:p>
        </p:txBody>
      </p:sp>
      <p:pic>
        <p:nvPicPr>
          <p:cNvPr id="4100" name="Picture 4" descr="http://www.chockies.net/WebRoot/StoreLFR/Shops/62049378/506C/03BD/04EF/2AFF/B373/C0A8/28BB/C385/logo-mil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10" y="2432858"/>
            <a:ext cx="2782295" cy="19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fishnetmedia.com/wp-content/uploads/2013/01/lindt_color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0" b="33392"/>
          <a:stretch/>
        </p:blipFill>
        <p:spPr bwMode="auto">
          <a:xfrm>
            <a:off x="4218442" y="3647551"/>
            <a:ext cx="3429000" cy="11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3.bp.blogspot.com/-MGljkw0FGUs/U0vfAOEDhwI/AAAAAAAAHIM/IwsKc_PHjt0/s1600/logo+leonida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935" y="4240404"/>
            <a:ext cx="2195420" cy="19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8955191" y="3468039"/>
            <a:ext cx="184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Leonidas</a:t>
            </a:r>
            <a:endParaRPr lang="fr-FR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636572" y="3039776"/>
            <a:ext cx="184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Lindt</a:t>
            </a:r>
            <a:endParaRPr lang="fr-FR" sz="28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968770" y="2014194"/>
            <a:ext cx="184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Milka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20602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63623" y="2135124"/>
            <a:ext cx="9070848" cy="2587752"/>
          </a:xfrm>
        </p:spPr>
        <p:txBody>
          <a:bodyPr/>
          <a:lstStyle/>
          <a:p>
            <a:r>
              <a:rPr lang="fr-FR" sz="6600" dirty="0" smtClean="0"/>
              <a:t>Réponses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297962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tile tx="-368300" ty="203200" sx="64000" sy="6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artograf.fr/continent/img/carte_nom_pays_europe_couleur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D3EEFB"/>
              </a:clrFrom>
              <a:clrTo>
                <a:srgbClr val="D3E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1374" y="1624830"/>
            <a:ext cx="5039139" cy="44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58659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FFFF"/>
                </a:solidFill>
              </a:rPr>
              <a:t>1. Devine où est la Belgique en Europe.</a:t>
            </a:r>
            <a:endParaRPr lang="fr-FR" sz="3600" b="1" dirty="0">
              <a:solidFill>
                <a:srgbClr val="FFFFFF"/>
              </a:solidFill>
            </a:endParaRPr>
          </a:p>
        </p:txBody>
      </p:sp>
      <p:cxnSp>
        <p:nvCxnSpPr>
          <p:cNvPr id="3" name="Connecteur droit avec flèche 2"/>
          <p:cNvCxnSpPr>
            <a:stCxn id="16" idx="6"/>
          </p:cNvCxnSpPr>
          <p:nvPr/>
        </p:nvCxnSpPr>
        <p:spPr>
          <a:xfrm>
            <a:off x="1564195" y="2921000"/>
            <a:ext cx="3701141" cy="1259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1147189" y="2712497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2" name="Pentagone 1">
            <a:hlinkClick r:id="rId5" action="ppaction://hlinksldjump"/>
          </p:cNvPr>
          <p:cNvSpPr/>
          <p:nvPr/>
        </p:nvSpPr>
        <p:spPr>
          <a:xfrm>
            <a:off x="9342783" y="475382"/>
            <a:ext cx="2412424" cy="523220"/>
          </a:xfrm>
          <a:prstGeom prst="homePlat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</a:rPr>
              <a:t>Question 2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64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tile tx="-368300" ty="203200" sx="64000" sy="6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58659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FFFF"/>
                </a:solidFill>
              </a:rPr>
              <a:t>2. Le drapeau de la Belgique est …</a:t>
            </a:r>
            <a:endParaRPr lang="fr-FR" sz="3600" b="1" dirty="0">
              <a:solidFill>
                <a:srgbClr val="FFFFFF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949003" y="3474456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548974" y="3474456"/>
            <a:ext cx="3768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noir – jaune – rouge</a:t>
            </a:r>
            <a:endParaRPr lang="fr-FR" sz="2800" dirty="0"/>
          </a:p>
        </p:txBody>
      </p:sp>
      <p:sp>
        <p:nvSpPr>
          <p:cNvPr id="10" name="Pentagone 9">
            <a:hlinkClick r:id="rId4" action="ppaction://hlinksldjump"/>
          </p:cNvPr>
          <p:cNvSpPr/>
          <p:nvPr/>
        </p:nvSpPr>
        <p:spPr>
          <a:xfrm>
            <a:off x="9342783" y="475382"/>
            <a:ext cx="2412424" cy="523220"/>
          </a:xfrm>
          <a:prstGeom prst="homePlat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</a:rPr>
              <a:t>Question 3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92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tile tx="-368300" ty="203200" sx="64000" sy="6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58659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FFFF"/>
                </a:solidFill>
              </a:rPr>
              <a:t>3. La capitale de la Belgique s’appelle …</a:t>
            </a:r>
            <a:endParaRPr lang="fr-FR" sz="3600" b="1" dirty="0">
              <a:solidFill>
                <a:srgbClr val="FFFFFF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6800015" y="4655877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435361" y="4669416"/>
            <a:ext cx="1738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Bruxelles</a:t>
            </a:r>
            <a:endParaRPr lang="fr-FR" sz="2800" dirty="0"/>
          </a:p>
        </p:txBody>
      </p:sp>
      <p:sp>
        <p:nvSpPr>
          <p:cNvPr id="10" name="Pentagone 9">
            <a:hlinkClick r:id="rId4" action="ppaction://hlinksldjump"/>
          </p:cNvPr>
          <p:cNvSpPr/>
          <p:nvPr/>
        </p:nvSpPr>
        <p:spPr>
          <a:xfrm>
            <a:off x="9342783" y="475382"/>
            <a:ext cx="2412424" cy="523220"/>
          </a:xfrm>
          <a:prstGeom prst="homePlat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</a:rPr>
              <a:t>Question 4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0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tile tx="-368300" ty="203200" sx="64000" sy="6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58659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FFFF"/>
                </a:solidFill>
              </a:rPr>
              <a:t>4. La Grand-Place est la place centrale à…</a:t>
            </a:r>
            <a:endParaRPr lang="fr-FR" sz="3600" b="1" dirty="0">
              <a:solidFill>
                <a:srgbClr val="FFFFFF"/>
              </a:solidFill>
            </a:endParaRPr>
          </a:p>
        </p:txBody>
      </p:sp>
      <p:sp>
        <p:nvSpPr>
          <p:cNvPr id="10" name="Pentagone 9">
            <a:hlinkClick r:id="rId4" action="ppaction://hlinksldjump"/>
          </p:cNvPr>
          <p:cNvSpPr/>
          <p:nvPr/>
        </p:nvSpPr>
        <p:spPr>
          <a:xfrm>
            <a:off x="9342783" y="475382"/>
            <a:ext cx="2412424" cy="523220"/>
          </a:xfrm>
          <a:prstGeom prst="homePlat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</a:rPr>
              <a:t>Question 5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9369670" y="3445144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786676" y="3445144"/>
            <a:ext cx="1738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Bruxelles</a:t>
            </a:r>
            <a:endParaRPr lang="fr-FR" sz="2800" dirty="0"/>
          </a:p>
        </p:txBody>
      </p:sp>
      <p:pic>
        <p:nvPicPr>
          <p:cNvPr id="9" name="Picture 2" descr="https://pixabay.com/static/uploads/photo/2016/01/13/17/02/city-1138456_960_7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016" y="2014194"/>
            <a:ext cx="6312418" cy="355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106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tile tx="-368300" ty="203200" sx="64000" sy="6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58659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FFFF"/>
                </a:solidFill>
              </a:rPr>
              <a:t>5. Trouve l’Atomium.</a:t>
            </a:r>
            <a:endParaRPr lang="fr-FR" sz="3600" b="1" dirty="0">
              <a:solidFill>
                <a:srgbClr val="FFFFFF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636641" y="2469538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Pentagone 9">
            <a:hlinkClick r:id="rId4" action="ppaction://hlinksldjump"/>
          </p:cNvPr>
          <p:cNvSpPr/>
          <p:nvPr/>
        </p:nvSpPr>
        <p:spPr>
          <a:xfrm>
            <a:off x="9342783" y="475382"/>
            <a:ext cx="2412424" cy="523220"/>
          </a:xfrm>
          <a:prstGeom prst="homePlat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</a:rPr>
              <a:t>Question 6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281" y="2964392"/>
            <a:ext cx="31337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7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tile tx="-368300" ty="203200" sx="64000" sy="6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58659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FFFF"/>
                </a:solidFill>
              </a:rPr>
              <a:t>6. Devine quelle célébrité est belge.</a:t>
            </a:r>
            <a:endParaRPr lang="fr-FR" sz="3600" b="1" dirty="0">
              <a:solidFill>
                <a:srgbClr val="FFFFFF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162995" y="1960999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35429" y="1881162"/>
            <a:ext cx="1641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/>
              <a:t>Stromae</a:t>
            </a:r>
            <a:endParaRPr lang="fr-FR" sz="2800" dirty="0"/>
          </a:p>
        </p:txBody>
      </p:sp>
      <p:sp>
        <p:nvSpPr>
          <p:cNvPr id="14" name="Pentagone 13">
            <a:hlinkClick r:id="rId4" action="ppaction://hlinksldjump"/>
          </p:cNvPr>
          <p:cNvSpPr/>
          <p:nvPr/>
        </p:nvSpPr>
        <p:spPr>
          <a:xfrm>
            <a:off x="9342783" y="475382"/>
            <a:ext cx="2412424" cy="523220"/>
          </a:xfrm>
          <a:prstGeom prst="homePlat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</a:rPr>
              <a:t>Question 7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579" y="2509475"/>
            <a:ext cx="22669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59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tile tx="-368300" ty="203200" sx="64000" sy="6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800" y="860018"/>
            <a:ext cx="10458659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pPr marL="542925" indent="-542925"/>
            <a:r>
              <a:rPr lang="fr-FR" sz="3600" b="1" dirty="0" smtClean="0">
                <a:solidFill>
                  <a:srgbClr val="FFFFFF"/>
                </a:solidFill>
              </a:rPr>
              <a:t>7. </a:t>
            </a:r>
            <a:r>
              <a:rPr lang="fr-FR" sz="3200" b="1" dirty="0" smtClean="0">
                <a:solidFill>
                  <a:srgbClr val="FFFFFF"/>
                </a:solidFill>
              </a:rPr>
              <a:t>En Belgique, on mange des gaufres. </a:t>
            </a:r>
            <a:br>
              <a:rPr lang="fr-FR" sz="3200" b="1" dirty="0" smtClean="0">
                <a:solidFill>
                  <a:srgbClr val="FFFFFF"/>
                </a:solidFill>
              </a:rPr>
            </a:br>
            <a:r>
              <a:rPr lang="fr-FR" sz="3200" b="1" dirty="0" smtClean="0">
                <a:solidFill>
                  <a:srgbClr val="FFFFFF"/>
                </a:solidFill>
              </a:rPr>
              <a:t>Choisis la bonne image.</a:t>
            </a:r>
            <a:endParaRPr lang="fr-FR" sz="3200" b="1" dirty="0">
              <a:solidFill>
                <a:srgbClr val="FFFFFF"/>
              </a:solidFill>
            </a:endParaRPr>
          </a:p>
        </p:txBody>
      </p:sp>
      <p:sp>
        <p:nvSpPr>
          <p:cNvPr id="10" name="Pentagone 9">
            <a:hlinkClick r:id="rId4" action="ppaction://hlinksldjump"/>
          </p:cNvPr>
          <p:cNvSpPr/>
          <p:nvPr/>
        </p:nvSpPr>
        <p:spPr>
          <a:xfrm>
            <a:off x="9342783" y="475382"/>
            <a:ext cx="2412424" cy="523220"/>
          </a:xfrm>
          <a:prstGeom prst="homePlat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</a:rPr>
              <a:t>Question 8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9486483" y="3671887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673" y="4142327"/>
            <a:ext cx="27146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24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tile tx="-368300" ty="203200" sx="64000" sy="6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clrChange>
              <a:clrFrom>
                <a:srgbClr val="73C5EF"/>
              </a:clrFrom>
              <a:clrTo>
                <a:srgbClr val="73C5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842" y="1673507"/>
            <a:ext cx="4840846" cy="4548642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58659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FFFF"/>
                </a:solidFill>
              </a:rPr>
              <a:t>1. Devine où est la Belgique en Europe.</a:t>
            </a:r>
            <a:endParaRPr lang="fr-FR" sz="3600" b="1" dirty="0">
              <a:solidFill>
                <a:srgbClr val="FFFFFF"/>
              </a:solidFill>
            </a:endParaRPr>
          </a:p>
        </p:txBody>
      </p:sp>
      <p:cxnSp>
        <p:nvCxnSpPr>
          <p:cNvPr id="3" name="Connecteur droit avec flèche 2"/>
          <p:cNvCxnSpPr>
            <a:stCxn id="16" idx="6"/>
          </p:cNvCxnSpPr>
          <p:nvPr/>
        </p:nvCxnSpPr>
        <p:spPr>
          <a:xfrm>
            <a:off x="1564195" y="2921000"/>
            <a:ext cx="3701141" cy="1259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21" idx="2"/>
          </p:cNvCxnSpPr>
          <p:nvPr/>
        </p:nvCxnSpPr>
        <p:spPr>
          <a:xfrm flipH="1">
            <a:off x="5526593" y="4655877"/>
            <a:ext cx="4448070" cy="107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5900523" y="2953380"/>
            <a:ext cx="4097587" cy="1226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1147189" y="2712497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9" name="Ellipse 18"/>
          <p:cNvSpPr/>
          <p:nvPr/>
        </p:nvSpPr>
        <p:spPr>
          <a:xfrm>
            <a:off x="9998110" y="2686120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9974663" y="4447374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Pentagone 1">
            <a:hlinkClick r:id="rId5" action="ppaction://hlinksldjump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</a:rPr>
              <a:t>RÉPONSE</a:t>
            </a:r>
          </a:p>
        </p:txBody>
      </p:sp>
    </p:spTree>
    <p:extLst>
      <p:ext uri="{BB962C8B-B14F-4D97-AF65-F5344CB8AC3E}">
        <p14:creationId xmlns:p14="http://schemas.microsoft.com/office/powerpoint/2010/main" val="1784021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tile tx="-368300" ty="203200" sx="64000" sy="6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>
          <a:xfrm>
            <a:off x="1272427" y="1873892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69916" y="1829380"/>
            <a:ext cx="1830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des frites</a:t>
            </a:r>
            <a:endParaRPr lang="fr-FR" sz="2800" dirty="0"/>
          </a:p>
        </p:txBody>
      </p:sp>
      <p:sp>
        <p:nvSpPr>
          <p:cNvPr id="18" name="Titr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58659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FFFF"/>
                </a:solidFill>
              </a:rPr>
              <a:t>8. </a:t>
            </a:r>
            <a:r>
              <a:rPr lang="fr-FR" sz="3200" b="1" dirty="0" smtClean="0">
                <a:solidFill>
                  <a:srgbClr val="FFFFFF"/>
                </a:solidFill>
              </a:rPr>
              <a:t>On </a:t>
            </a:r>
            <a:r>
              <a:rPr lang="fr-FR" sz="3200" b="1" dirty="0">
                <a:solidFill>
                  <a:srgbClr val="FFFFFF"/>
                </a:solidFill>
              </a:rPr>
              <a:t>mange traditionnellement les </a:t>
            </a:r>
            <a:r>
              <a:rPr lang="fr-FR" sz="3200" b="1" dirty="0" smtClean="0">
                <a:solidFill>
                  <a:srgbClr val="FFFFFF"/>
                </a:solidFill>
              </a:rPr>
              <a:t>moules avec …</a:t>
            </a:r>
            <a:endParaRPr lang="fr-FR" sz="3200" b="1" dirty="0">
              <a:solidFill>
                <a:srgbClr val="FFFFFF"/>
              </a:solidFill>
            </a:endParaRPr>
          </a:p>
        </p:txBody>
      </p:sp>
      <p:sp>
        <p:nvSpPr>
          <p:cNvPr id="15" name="Pentagone 14">
            <a:hlinkClick r:id="rId4" action="ppaction://hlinksldjump"/>
          </p:cNvPr>
          <p:cNvSpPr/>
          <p:nvPr/>
        </p:nvSpPr>
        <p:spPr>
          <a:xfrm>
            <a:off x="9342783" y="475382"/>
            <a:ext cx="2412424" cy="523220"/>
          </a:xfrm>
          <a:prstGeom prst="homePlat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</a:rPr>
              <a:t>Question 9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785" y="2448773"/>
            <a:ext cx="32766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23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tile tx="-368300" ty="203200" sx="64000" sy="6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e 20"/>
          <p:cNvSpPr/>
          <p:nvPr/>
        </p:nvSpPr>
        <p:spPr>
          <a:xfrm>
            <a:off x="8427030" y="2234513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844036" y="2181406"/>
            <a:ext cx="246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Lucky Luke</a:t>
            </a:r>
            <a:endParaRPr lang="fr-FR" sz="2800" dirty="0"/>
          </a:p>
        </p:txBody>
      </p:sp>
      <p:sp>
        <p:nvSpPr>
          <p:cNvPr id="18" name="Titr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58659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FFFF"/>
                </a:solidFill>
              </a:rPr>
              <a:t>9. Un personnage de BD </a:t>
            </a:r>
            <a:r>
              <a:rPr lang="fr-FR" sz="3200" b="1" u="sng" dirty="0" smtClean="0">
                <a:solidFill>
                  <a:srgbClr val="FFFFFF"/>
                </a:solidFill>
              </a:rPr>
              <a:t>n’est pas </a:t>
            </a:r>
            <a:r>
              <a:rPr lang="fr-FR" sz="3200" b="1" dirty="0" smtClean="0">
                <a:solidFill>
                  <a:srgbClr val="FFFFFF"/>
                </a:solidFill>
              </a:rPr>
              <a:t>belge. Devine.</a:t>
            </a:r>
            <a:endParaRPr lang="fr-FR" sz="2800" b="1" dirty="0">
              <a:solidFill>
                <a:srgbClr val="FFFFFF"/>
              </a:solidFill>
            </a:endParaRPr>
          </a:p>
        </p:txBody>
      </p:sp>
      <p:sp>
        <p:nvSpPr>
          <p:cNvPr id="13" name="Pentagone 12">
            <a:hlinkClick r:id="rId4" action="ppaction://hlinksldjump"/>
          </p:cNvPr>
          <p:cNvSpPr/>
          <p:nvPr/>
        </p:nvSpPr>
        <p:spPr>
          <a:xfrm>
            <a:off x="9342783" y="475382"/>
            <a:ext cx="2412424" cy="523220"/>
          </a:xfrm>
          <a:prstGeom prst="homePlat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</a:rPr>
              <a:t>Question 10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6689" y="2816787"/>
            <a:ext cx="21336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33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tile tx="-368300" ty="203200" sx="64000" sy="6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e 20"/>
          <p:cNvSpPr/>
          <p:nvPr/>
        </p:nvSpPr>
        <p:spPr>
          <a:xfrm>
            <a:off x="8608935" y="3512532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itr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58659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FFFF"/>
                </a:solidFill>
              </a:rPr>
              <a:t>10. Trouve la marque de chocolat belge.</a:t>
            </a:r>
            <a:endParaRPr lang="fr-FR" sz="3200" b="1" dirty="0">
              <a:solidFill>
                <a:srgbClr val="FFFFFF"/>
              </a:solidFill>
            </a:endParaRPr>
          </a:p>
        </p:txBody>
      </p:sp>
      <p:pic>
        <p:nvPicPr>
          <p:cNvPr id="4104" name="Picture 8" descr="http://3.bp.blogspot.com/-MGljkw0FGUs/U0vfAOEDhwI/AAAAAAAAHIM/IwsKc_PHjt0/s1600/logo+leonid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935" y="4240404"/>
            <a:ext cx="2195420" cy="19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8955191" y="3468039"/>
            <a:ext cx="184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Leonidas</a:t>
            </a:r>
            <a:endParaRPr lang="fr-FR" sz="2800" dirty="0"/>
          </a:p>
        </p:txBody>
      </p:sp>
      <p:sp>
        <p:nvSpPr>
          <p:cNvPr id="13" name="Pentagone 12">
            <a:hlinkClick r:id="rId5" action="ppaction://hlinksldjump"/>
          </p:cNvPr>
          <p:cNvSpPr/>
          <p:nvPr/>
        </p:nvSpPr>
        <p:spPr>
          <a:xfrm>
            <a:off x="9342783" y="475382"/>
            <a:ext cx="2412424" cy="523220"/>
          </a:xfrm>
          <a:prstGeom prst="homePlat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</a:rPr>
              <a:t>FIN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88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63623" y="2407575"/>
            <a:ext cx="9070848" cy="2587752"/>
          </a:xfrm>
        </p:spPr>
        <p:txBody>
          <a:bodyPr/>
          <a:lstStyle/>
          <a:p>
            <a:r>
              <a:rPr lang="fr-FR" sz="6600" dirty="0" smtClean="0"/>
              <a:t>BELGIQUE</a:t>
            </a:r>
            <a:endParaRPr lang="fr-FR" sz="66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563624" y="2311395"/>
            <a:ext cx="9070848" cy="4572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F4E6B3"/>
                </a:solidFill>
              </a:rPr>
              <a:t>Le voyage en </a:t>
            </a:r>
            <a:endParaRPr lang="fr-FR" sz="3200" dirty="0">
              <a:solidFill>
                <a:srgbClr val="F4E6B3"/>
              </a:solidFill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1563623" y="4435878"/>
            <a:ext cx="9070848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tabLst>
                <a:tab pos="2633663" algn="l"/>
              </a:tabLst>
              <a:defRPr sz="160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>
                <a:solidFill>
                  <a:srgbClr val="F4E6B3"/>
                </a:solidFill>
              </a:rPr>
              <a:t>est terminé !</a:t>
            </a:r>
            <a:endParaRPr lang="fr-FR" sz="3200" dirty="0">
              <a:solidFill>
                <a:srgbClr val="F4E6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tile tx="-368300" ty="203200" sx="64000" sy="6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58659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FFFF"/>
                </a:solidFill>
              </a:rPr>
              <a:t>2. Le drapeau de la Belgique est …</a:t>
            </a:r>
            <a:endParaRPr lang="fr-FR" sz="3600" b="1" dirty="0">
              <a:solidFill>
                <a:srgbClr val="FFFFFF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091762" y="2269114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9" name="Ellipse 18"/>
          <p:cNvSpPr/>
          <p:nvPr/>
        </p:nvSpPr>
        <p:spPr>
          <a:xfrm>
            <a:off x="3949003" y="3474456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6800015" y="4655877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Pentagone 1">
            <a:hlinkClick r:id="rId4" action="ppaction://hlinksldjump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</a:rPr>
              <a:t>RÉPONSE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564195" y="2189277"/>
            <a:ext cx="3768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bleu – blanc – rouge</a:t>
            </a:r>
            <a:endParaRPr 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548974" y="3474456"/>
            <a:ext cx="3768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noir – jaune – rouge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435361" y="4669416"/>
            <a:ext cx="3768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rose – blanc – violet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02260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tile tx="-368300" ty="203200" sx="64000" sy="6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58659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FFFF"/>
                </a:solidFill>
              </a:rPr>
              <a:t>3. La capitale de la Belgique s’appelle …</a:t>
            </a:r>
            <a:endParaRPr lang="fr-FR" sz="3600" b="1" dirty="0">
              <a:solidFill>
                <a:srgbClr val="FFFFFF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835340" y="2460033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9" name="Ellipse 18"/>
          <p:cNvSpPr/>
          <p:nvPr/>
        </p:nvSpPr>
        <p:spPr>
          <a:xfrm>
            <a:off x="3949003" y="3474456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6800015" y="4655877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Pentagone 1">
            <a:hlinkClick r:id="rId4" action="ppaction://hlinksldjump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</a:rPr>
              <a:t>RÉPONSE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07774" y="2380196"/>
            <a:ext cx="1199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Lyon</a:t>
            </a:r>
            <a:endParaRPr 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548975" y="3474456"/>
            <a:ext cx="1620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Toulon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435361" y="4669416"/>
            <a:ext cx="1738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Bruxelles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1805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tile tx="-368300" ty="203200" sx="64000" sy="6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58659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FFFF"/>
                </a:solidFill>
              </a:rPr>
              <a:t>4. La Grand-Place est la place centrale à…</a:t>
            </a:r>
            <a:endParaRPr lang="fr-FR" sz="3600" b="1" dirty="0">
              <a:solidFill>
                <a:srgbClr val="FFFFFF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887073" y="2409233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9" name="Ellipse 18"/>
          <p:cNvSpPr/>
          <p:nvPr/>
        </p:nvSpPr>
        <p:spPr>
          <a:xfrm>
            <a:off x="887073" y="4803170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9369670" y="3445144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Pentagone 1">
            <a:hlinkClick r:id="rId4" action="ppaction://hlinksldjump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</a:rPr>
              <a:t>RÉPONSE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359507" y="2329396"/>
            <a:ext cx="1440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Anvers</a:t>
            </a:r>
            <a:endParaRPr 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304079" y="4756343"/>
            <a:ext cx="1620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Bruges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9786676" y="3445144"/>
            <a:ext cx="1738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Bruxelles</a:t>
            </a:r>
            <a:endParaRPr lang="fr-FR" sz="2800" dirty="0"/>
          </a:p>
        </p:txBody>
      </p:sp>
      <p:pic>
        <p:nvPicPr>
          <p:cNvPr id="10" name="Picture 2" descr="https://pixabay.com/static/uploads/photo/2016/01/13/17/02/city-1138456_960_7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016" y="2014194"/>
            <a:ext cx="6312418" cy="355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19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tile tx="-368300" ty="203200" sx="64000" sy="6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58659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FFFF"/>
                </a:solidFill>
              </a:rPr>
              <a:t>5. Trouve l’Atomium.</a:t>
            </a:r>
            <a:endParaRPr lang="fr-FR" sz="3600" b="1" dirty="0">
              <a:solidFill>
                <a:srgbClr val="FFFFFF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938297" y="1681998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9" name="Ellipse 18"/>
          <p:cNvSpPr/>
          <p:nvPr/>
        </p:nvSpPr>
        <p:spPr>
          <a:xfrm>
            <a:off x="5636641" y="2469538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9819752" y="3124469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Pentagone 1">
            <a:hlinkClick r:id="rId4" action="ppaction://hlinksldjump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</a:rPr>
              <a:t>RÉPONSE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712" y="2273199"/>
            <a:ext cx="2162175" cy="28860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8281" y="2964392"/>
            <a:ext cx="3133725" cy="28765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2855" y="3634845"/>
            <a:ext cx="25908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90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tile tx="-368300" ty="203200" sx="64000" sy="6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58659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FFFF"/>
                </a:solidFill>
              </a:rPr>
              <a:t>6. Devine quelle célébrité est belge.</a:t>
            </a:r>
            <a:endParaRPr lang="fr-FR" sz="3600" b="1" dirty="0">
              <a:solidFill>
                <a:srgbClr val="FFFFFF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162995" y="1960999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9" name="Ellipse 18"/>
          <p:cNvSpPr/>
          <p:nvPr/>
        </p:nvSpPr>
        <p:spPr>
          <a:xfrm>
            <a:off x="4832525" y="2780955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7975673" y="3419930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Pentagone 1">
            <a:hlinkClick r:id="rId4" action="ppaction://hlinksldjump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</a:rPr>
              <a:t>RÉPONSE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35429" y="1881162"/>
            <a:ext cx="1641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/>
              <a:t>Stromae</a:t>
            </a:r>
            <a:endParaRPr 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392679" y="3387245"/>
            <a:ext cx="2316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Céline Dion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249531" y="2734128"/>
            <a:ext cx="1266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Mika</a:t>
            </a: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579" y="2509475"/>
            <a:ext cx="2266950" cy="22669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585" y="3267990"/>
            <a:ext cx="1800225" cy="25431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1874" y="3910465"/>
            <a:ext cx="22669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90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tile tx="-368300" ty="203200" sx="64000" sy="6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800" y="860018"/>
            <a:ext cx="10458659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pPr marL="542925" indent="-542925"/>
            <a:r>
              <a:rPr lang="fr-FR" sz="3600" b="1" dirty="0" smtClean="0">
                <a:solidFill>
                  <a:srgbClr val="FFFFFF"/>
                </a:solidFill>
              </a:rPr>
              <a:t>7. </a:t>
            </a:r>
            <a:r>
              <a:rPr lang="fr-FR" sz="3200" b="1" dirty="0" smtClean="0">
                <a:solidFill>
                  <a:srgbClr val="FFFFFF"/>
                </a:solidFill>
              </a:rPr>
              <a:t>En Belgique, on mange des gaufres. </a:t>
            </a:r>
            <a:br>
              <a:rPr lang="fr-FR" sz="3200" b="1" dirty="0" smtClean="0">
                <a:solidFill>
                  <a:srgbClr val="FFFFFF"/>
                </a:solidFill>
              </a:rPr>
            </a:br>
            <a:r>
              <a:rPr lang="fr-FR" sz="3200" b="1" dirty="0" smtClean="0">
                <a:solidFill>
                  <a:srgbClr val="FFFFFF"/>
                </a:solidFill>
              </a:rPr>
              <a:t>Choisis la bonne image.</a:t>
            </a:r>
            <a:endParaRPr lang="fr-FR" sz="3200" b="1" dirty="0">
              <a:solidFill>
                <a:srgbClr val="FFFFFF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904165" y="2231618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9" name="Ellipse 18"/>
          <p:cNvSpPr/>
          <p:nvPr/>
        </p:nvSpPr>
        <p:spPr>
          <a:xfrm>
            <a:off x="5678098" y="3120419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9486483" y="3671887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Pentagone 1">
            <a:hlinkClick r:id="rId4" action="ppaction://hlinksldjump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</a:rPr>
              <a:t>RÉPONSE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843" y="2910900"/>
            <a:ext cx="2752725" cy="23336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9801" y="3671887"/>
            <a:ext cx="2133600" cy="19526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7673" y="4142327"/>
            <a:ext cx="27146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64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tile tx="-368300" ty="203200" sx="64000" sy="6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>
          <a:xfrm>
            <a:off x="1272427" y="1873892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9" name="Ellipse 18"/>
          <p:cNvSpPr/>
          <p:nvPr/>
        </p:nvSpPr>
        <p:spPr>
          <a:xfrm>
            <a:off x="5068149" y="2355274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8929283" y="3375731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Pentagone 1">
            <a:hlinkClick r:id="rId4" action="ppaction://hlinksldjump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1"/>
                </a:solidFill>
              </a:rPr>
              <a:t>RÉPONSE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69916" y="1829380"/>
            <a:ext cx="1830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des frites</a:t>
            </a:r>
            <a:endParaRPr 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485154" y="2308447"/>
            <a:ext cx="2031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des pâtes</a:t>
            </a:r>
            <a:endParaRPr lang="fr-FR" sz="2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8995883" y="3322624"/>
            <a:ext cx="181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du riz</a:t>
            </a:r>
            <a:endParaRPr lang="fr-FR" sz="2800" dirty="0"/>
          </a:p>
        </p:txBody>
      </p:sp>
      <p:sp>
        <p:nvSpPr>
          <p:cNvPr id="18" name="Titr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58659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FFFF"/>
                </a:solidFill>
              </a:rPr>
              <a:t>8. </a:t>
            </a:r>
            <a:r>
              <a:rPr lang="fr-FR" sz="3200" b="1" dirty="0" smtClean="0">
                <a:solidFill>
                  <a:srgbClr val="FFFFFF"/>
                </a:solidFill>
              </a:rPr>
              <a:t>On </a:t>
            </a:r>
            <a:r>
              <a:rPr lang="fr-FR" sz="3200" b="1" dirty="0">
                <a:solidFill>
                  <a:srgbClr val="FFFFFF"/>
                </a:solidFill>
              </a:rPr>
              <a:t>mange traditionnellement les </a:t>
            </a:r>
            <a:r>
              <a:rPr lang="fr-FR" sz="3200" b="1" dirty="0" smtClean="0">
                <a:solidFill>
                  <a:srgbClr val="FFFFFF"/>
                </a:solidFill>
              </a:rPr>
              <a:t>moules avec …</a:t>
            </a:r>
            <a:endParaRPr lang="fr-FR" sz="3200" b="1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53" y="2878494"/>
            <a:ext cx="3095625" cy="2324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4723" y="3892792"/>
            <a:ext cx="2894677" cy="21210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785" y="2448773"/>
            <a:ext cx="32766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92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Personnalisé 10">
      <a:dk1>
        <a:sysClr val="windowText" lastClr="000000"/>
      </a:dk1>
      <a:lt1>
        <a:srgbClr val="F4E6B3"/>
      </a:lt1>
      <a:dk2>
        <a:srgbClr val="C00000"/>
      </a:dk2>
      <a:lt2>
        <a:srgbClr val="C00000"/>
      </a:lt2>
      <a:accent1>
        <a:srgbClr val="000000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nalisé 9">
    <a:dk1>
      <a:sysClr val="windowText" lastClr="000000"/>
    </a:dk1>
    <a:lt1>
      <a:srgbClr val="F4E6B3"/>
    </a:lt1>
    <a:dk2>
      <a:srgbClr val="C00000"/>
    </a:dk2>
    <a:lt2>
      <a:srgbClr val="FFFF00"/>
    </a:lt2>
    <a:accent1>
      <a:srgbClr val="000000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10.xml><?xml version="1.0" encoding="utf-8"?>
<a:themeOverride xmlns:a="http://schemas.openxmlformats.org/drawingml/2006/main">
  <a:clrScheme name="Personnalisé 9">
    <a:dk1>
      <a:sysClr val="windowText" lastClr="000000"/>
    </a:dk1>
    <a:lt1>
      <a:srgbClr val="F4E6B3"/>
    </a:lt1>
    <a:dk2>
      <a:srgbClr val="C00000"/>
    </a:dk2>
    <a:lt2>
      <a:srgbClr val="FFFF00"/>
    </a:lt2>
    <a:accent1>
      <a:srgbClr val="000000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11.xml><?xml version="1.0" encoding="utf-8"?>
<a:themeOverride xmlns:a="http://schemas.openxmlformats.org/drawingml/2006/main">
  <a:clrScheme name="Personnalisé 9">
    <a:dk1>
      <a:sysClr val="windowText" lastClr="000000"/>
    </a:dk1>
    <a:lt1>
      <a:srgbClr val="F4E6B3"/>
    </a:lt1>
    <a:dk2>
      <a:srgbClr val="C00000"/>
    </a:dk2>
    <a:lt2>
      <a:srgbClr val="FFFF00"/>
    </a:lt2>
    <a:accent1>
      <a:srgbClr val="000000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12.xml><?xml version="1.0" encoding="utf-8"?>
<a:themeOverride xmlns:a="http://schemas.openxmlformats.org/drawingml/2006/main">
  <a:clrScheme name="Personnalisé 9">
    <a:dk1>
      <a:sysClr val="windowText" lastClr="000000"/>
    </a:dk1>
    <a:lt1>
      <a:srgbClr val="F4E6B3"/>
    </a:lt1>
    <a:dk2>
      <a:srgbClr val="C00000"/>
    </a:dk2>
    <a:lt2>
      <a:srgbClr val="FFFF00"/>
    </a:lt2>
    <a:accent1>
      <a:srgbClr val="000000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13.xml><?xml version="1.0" encoding="utf-8"?>
<a:themeOverride xmlns:a="http://schemas.openxmlformats.org/drawingml/2006/main">
  <a:clrScheme name="Personnalisé 9">
    <a:dk1>
      <a:sysClr val="windowText" lastClr="000000"/>
    </a:dk1>
    <a:lt1>
      <a:srgbClr val="F4E6B3"/>
    </a:lt1>
    <a:dk2>
      <a:srgbClr val="C00000"/>
    </a:dk2>
    <a:lt2>
      <a:srgbClr val="FFFF00"/>
    </a:lt2>
    <a:accent1>
      <a:srgbClr val="000000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14.xml><?xml version="1.0" encoding="utf-8"?>
<a:themeOverride xmlns:a="http://schemas.openxmlformats.org/drawingml/2006/main">
  <a:clrScheme name="Personnalisé 9">
    <a:dk1>
      <a:sysClr val="windowText" lastClr="000000"/>
    </a:dk1>
    <a:lt1>
      <a:srgbClr val="F4E6B3"/>
    </a:lt1>
    <a:dk2>
      <a:srgbClr val="C00000"/>
    </a:dk2>
    <a:lt2>
      <a:srgbClr val="FFFF00"/>
    </a:lt2>
    <a:accent1>
      <a:srgbClr val="000000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15.xml><?xml version="1.0" encoding="utf-8"?>
<a:themeOverride xmlns:a="http://schemas.openxmlformats.org/drawingml/2006/main">
  <a:clrScheme name="Personnalisé 9">
    <a:dk1>
      <a:sysClr val="windowText" lastClr="000000"/>
    </a:dk1>
    <a:lt1>
      <a:srgbClr val="F4E6B3"/>
    </a:lt1>
    <a:dk2>
      <a:srgbClr val="C00000"/>
    </a:dk2>
    <a:lt2>
      <a:srgbClr val="FFFF00"/>
    </a:lt2>
    <a:accent1>
      <a:srgbClr val="000000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16.xml><?xml version="1.0" encoding="utf-8"?>
<a:themeOverride xmlns:a="http://schemas.openxmlformats.org/drawingml/2006/main">
  <a:clrScheme name="Personnalisé 9">
    <a:dk1>
      <a:sysClr val="windowText" lastClr="000000"/>
    </a:dk1>
    <a:lt1>
      <a:srgbClr val="F4E6B3"/>
    </a:lt1>
    <a:dk2>
      <a:srgbClr val="C00000"/>
    </a:dk2>
    <a:lt2>
      <a:srgbClr val="FFFF00"/>
    </a:lt2>
    <a:accent1>
      <a:srgbClr val="000000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17.xml><?xml version="1.0" encoding="utf-8"?>
<a:themeOverride xmlns:a="http://schemas.openxmlformats.org/drawingml/2006/main">
  <a:clrScheme name="Personnalisé 9">
    <a:dk1>
      <a:sysClr val="windowText" lastClr="000000"/>
    </a:dk1>
    <a:lt1>
      <a:srgbClr val="F4E6B3"/>
    </a:lt1>
    <a:dk2>
      <a:srgbClr val="C00000"/>
    </a:dk2>
    <a:lt2>
      <a:srgbClr val="FFFF00"/>
    </a:lt2>
    <a:accent1>
      <a:srgbClr val="000000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18.xml><?xml version="1.0" encoding="utf-8"?>
<a:themeOverride xmlns:a="http://schemas.openxmlformats.org/drawingml/2006/main">
  <a:clrScheme name="Personnalisé 9">
    <a:dk1>
      <a:sysClr val="windowText" lastClr="000000"/>
    </a:dk1>
    <a:lt1>
      <a:srgbClr val="F4E6B3"/>
    </a:lt1>
    <a:dk2>
      <a:srgbClr val="C00000"/>
    </a:dk2>
    <a:lt2>
      <a:srgbClr val="FFFF00"/>
    </a:lt2>
    <a:accent1>
      <a:srgbClr val="000000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19.xml><?xml version="1.0" encoding="utf-8"?>
<a:themeOverride xmlns:a="http://schemas.openxmlformats.org/drawingml/2006/main">
  <a:clrScheme name="Personnalisé 9">
    <a:dk1>
      <a:sysClr val="windowText" lastClr="000000"/>
    </a:dk1>
    <a:lt1>
      <a:srgbClr val="F4E6B3"/>
    </a:lt1>
    <a:dk2>
      <a:srgbClr val="C00000"/>
    </a:dk2>
    <a:lt2>
      <a:srgbClr val="FFFF00"/>
    </a:lt2>
    <a:accent1>
      <a:srgbClr val="000000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Personnalisé 9">
    <a:dk1>
      <a:sysClr val="windowText" lastClr="000000"/>
    </a:dk1>
    <a:lt1>
      <a:srgbClr val="F4E6B3"/>
    </a:lt1>
    <a:dk2>
      <a:srgbClr val="C00000"/>
    </a:dk2>
    <a:lt2>
      <a:srgbClr val="FFFF00"/>
    </a:lt2>
    <a:accent1>
      <a:srgbClr val="000000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20.xml><?xml version="1.0" encoding="utf-8"?>
<a:themeOverride xmlns:a="http://schemas.openxmlformats.org/drawingml/2006/main">
  <a:clrScheme name="Personnalisé 9">
    <a:dk1>
      <a:sysClr val="windowText" lastClr="000000"/>
    </a:dk1>
    <a:lt1>
      <a:srgbClr val="F4E6B3"/>
    </a:lt1>
    <a:dk2>
      <a:srgbClr val="C00000"/>
    </a:dk2>
    <a:lt2>
      <a:srgbClr val="FFFF00"/>
    </a:lt2>
    <a:accent1>
      <a:srgbClr val="000000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Personnalisé 9">
    <a:dk1>
      <a:sysClr val="windowText" lastClr="000000"/>
    </a:dk1>
    <a:lt1>
      <a:srgbClr val="F4E6B3"/>
    </a:lt1>
    <a:dk2>
      <a:srgbClr val="C00000"/>
    </a:dk2>
    <a:lt2>
      <a:srgbClr val="FFFF00"/>
    </a:lt2>
    <a:accent1>
      <a:srgbClr val="000000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Personnalisé 9">
    <a:dk1>
      <a:sysClr val="windowText" lastClr="000000"/>
    </a:dk1>
    <a:lt1>
      <a:srgbClr val="F4E6B3"/>
    </a:lt1>
    <a:dk2>
      <a:srgbClr val="C00000"/>
    </a:dk2>
    <a:lt2>
      <a:srgbClr val="FFFF00"/>
    </a:lt2>
    <a:accent1>
      <a:srgbClr val="000000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Personnalisé 9">
    <a:dk1>
      <a:sysClr val="windowText" lastClr="000000"/>
    </a:dk1>
    <a:lt1>
      <a:srgbClr val="F4E6B3"/>
    </a:lt1>
    <a:dk2>
      <a:srgbClr val="C00000"/>
    </a:dk2>
    <a:lt2>
      <a:srgbClr val="FFFF00"/>
    </a:lt2>
    <a:accent1>
      <a:srgbClr val="000000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Personnalisé 9">
    <a:dk1>
      <a:sysClr val="windowText" lastClr="000000"/>
    </a:dk1>
    <a:lt1>
      <a:srgbClr val="F4E6B3"/>
    </a:lt1>
    <a:dk2>
      <a:srgbClr val="C00000"/>
    </a:dk2>
    <a:lt2>
      <a:srgbClr val="FFFF00"/>
    </a:lt2>
    <a:accent1>
      <a:srgbClr val="000000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7.xml><?xml version="1.0" encoding="utf-8"?>
<a:themeOverride xmlns:a="http://schemas.openxmlformats.org/drawingml/2006/main">
  <a:clrScheme name="Personnalisé 9">
    <a:dk1>
      <a:sysClr val="windowText" lastClr="000000"/>
    </a:dk1>
    <a:lt1>
      <a:srgbClr val="F4E6B3"/>
    </a:lt1>
    <a:dk2>
      <a:srgbClr val="C00000"/>
    </a:dk2>
    <a:lt2>
      <a:srgbClr val="FFFF00"/>
    </a:lt2>
    <a:accent1>
      <a:srgbClr val="000000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Personnalisé 9">
    <a:dk1>
      <a:sysClr val="windowText" lastClr="000000"/>
    </a:dk1>
    <a:lt1>
      <a:srgbClr val="F4E6B3"/>
    </a:lt1>
    <a:dk2>
      <a:srgbClr val="C00000"/>
    </a:dk2>
    <a:lt2>
      <a:srgbClr val="FFFF00"/>
    </a:lt2>
    <a:accent1>
      <a:srgbClr val="000000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Personnalisé 9">
    <a:dk1>
      <a:sysClr val="windowText" lastClr="000000"/>
    </a:dk1>
    <a:lt1>
      <a:srgbClr val="F4E6B3"/>
    </a:lt1>
    <a:dk2>
      <a:srgbClr val="C00000"/>
    </a:dk2>
    <a:lt2>
      <a:srgbClr val="FFFF00"/>
    </a:lt2>
    <a:accent1>
      <a:srgbClr val="000000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321</Words>
  <Application>Microsoft Office PowerPoint</Application>
  <PresentationFormat>Grand écran</PresentationFormat>
  <Paragraphs>115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Century Gothic</vt:lpstr>
      <vt:lpstr>Savon</vt:lpstr>
      <vt:lpstr>LA BELGIQUE</vt:lpstr>
      <vt:lpstr>1. Devine où est la Belgique en Europe.</vt:lpstr>
      <vt:lpstr>2. Le drapeau de la Belgique est …</vt:lpstr>
      <vt:lpstr>3. La capitale de la Belgique s’appelle …</vt:lpstr>
      <vt:lpstr>4. La Grand-Place est la place centrale à…</vt:lpstr>
      <vt:lpstr>5. Trouve l’Atomium.</vt:lpstr>
      <vt:lpstr>6. Devine quelle célébrité est belge.</vt:lpstr>
      <vt:lpstr>7. En Belgique, on mange des gaufres.  Choisis la bonne image.</vt:lpstr>
      <vt:lpstr>8. On mange traditionnellement les moules avec …</vt:lpstr>
      <vt:lpstr>9. Un personnage de BD n’est pas belge. Devine.</vt:lpstr>
      <vt:lpstr>10. Trouve la marque de chocolat belge.</vt:lpstr>
      <vt:lpstr>Réponses</vt:lpstr>
      <vt:lpstr>1. Devine où est la Belgique en Europe.</vt:lpstr>
      <vt:lpstr>2. Le drapeau de la Belgique est …</vt:lpstr>
      <vt:lpstr>3. La capitale de la Belgique s’appelle …</vt:lpstr>
      <vt:lpstr>4. La Grand-Place est la place centrale à…</vt:lpstr>
      <vt:lpstr>5. Trouve l’Atomium.</vt:lpstr>
      <vt:lpstr>6. Devine quelle célébrité est belge.</vt:lpstr>
      <vt:lpstr>7. En Belgique, on mange des gaufres.  Choisis la bonne image.</vt:lpstr>
      <vt:lpstr>8. On mange traditionnellement les moules avec …</vt:lpstr>
      <vt:lpstr>9. Un personnage de BD n’est pas belge. Devine.</vt:lpstr>
      <vt:lpstr>10. Trouve la marque de chocolat belge.</vt:lpstr>
      <vt:lpstr>BELGIQUE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BELGIQUE</dc:title>
  <dc:creator>Clotilde</dc:creator>
  <cp:lastModifiedBy>Clotilde</cp:lastModifiedBy>
  <cp:revision>65</cp:revision>
  <dcterms:created xsi:type="dcterms:W3CDTF">2016-02-04T13:52:24Z</dcterms:created>
  <dcterms:modified xsi:type="dcterms:W3CDTF">2016-03-03T13:50:18Z</dcterms:modified>
</cp:coreProperties>
</file>