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92" r:id="rId3"/>
  </p:sldMasterIdLst>
  <p:notesMasterIdLst>
    <p:notesMasterId r:id="rId38"/>
  </p:notesMasterIdLst>
  <p:sldIdLst>
    <p:sldId id="256" r:id="rId4"/>
    <p:sldId id="257" r:id="rId5"/>
    <p:sldId id="266" r:id="rId6"/>
    <p:sldId id="258" r:id="rId7"/>
    <p:sldId id="263" r:id="rId8"/>
    <p:sldId id="300" r:id="rId9"/>
    <p:sldId id="264" r:id="rId10"/>
    <p:sldId id="265" r:id="rId11"/>
    <p:sldId id="270" r:id="rId12"/>
    <p:sldId id="272" r:id="rId13"/>
    <p:sldId id="274" r:id="rId14"/>
    <p:sldId id="276" r:id="rId15"/>
    <p:sldId id="278" r:id="rId16"/>
    <p:sldId id="291" r:id="rId17"/>
    <p:sldId id="295" r:id="rId18"/>
    <p:sldId id="289" r:id="rId19"/>
    <p:sldId id="293" r:id="rId20"/>
    <p:sldId id="259" r:id="rId21"/>
    <p:sldId id="261" r:id="rId22"/>
    <p:sldId id="267" r:id="rId23"/>
    <p:sldId id="269" r:id="rId24"/>
    <p:sldId id="268" r:id="rId25"/>
    <p:sldId id="301" r:id="rId26"/>
    <p:sldId id="283" r:id="rId27"/>
    <p:sldId id="280" r:id="rId28"/>
    <p:sldId id="296" r:id="rId29"/>
    <p:sldId id="284" r:id="rId30"/>
    <p:sldId id="285" r:id="rId31"/>
    <p:sldId id="277" r:id="rId32"/>
    <p:sldId id="286" r:id="rId33"/>
    <p:sldId id="292" r:id="rId34"/>
    <p:sldId id="297" r:id="rId35"/>
    <p:sldId id="298" r:id="rId36"/>
    <p:sldId id="299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3842-964B-416F-A9DC-A271A8371A79}" type="datetimeFigureOut">
              <a:rPr lang="fr-FR" smtClean="0"/>
              <a:t>24/07/2013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1ADCA-44F2-4ACE-9006-12247D2DA2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33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ADCA-44F2-4ACE-9006-12247D2DA2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2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FC1FF5B-8B59-418D-A9A3-3B845BE05C62}" type="datetime1">
              <a:rPr lang="fr-FR" smtClean="0"/>
              <a:t>24/07/2013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2FBF0-EC2A-42B9-B353-DFEFA2FB8EF1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C5EB3-D8AE-45E3-B745-E460B8EAF55E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9EEEAD7-41D5-4490-BA07-2516FF614F3D}" type="datetime1">
              <a:rPr lang="fr-FR" smtClean="0"/>
              <a:t>24/07/2013</a:t>
            </a:fld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2C8D9-C7B5-4DD1-A3D6-7A002E166976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3190D-9175-47E9-A65A-1FD2CEF718DB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1FEBC4-55F9-4491-BAC0-9E97EC3EE010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47C672-D93F-4BB5-BEF9-18E80427EE47}" type="datetime1">
              <a:rPr lang="fr-FR" smtClean="0"/>
              <a:t>24/07/2013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FD977-FF71-40F8-A324-DC277DE41D10}" type="datetime1">
              <a:rPr lang="fr-FR" smtClean="0"/>
              <a:t>24/07/2013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28D04-0B32-466C-B199-F8889B30714B}" type="datetime1">
              <a:rPr lang="fr-FR" smtClean="0"/>
              <a:t>24/07/2013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50282-61FD-4AE7-A3AF-8161BED30EB6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CFD38-8603-4621-852C-4D8091E7A322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F01C1-72B2-47BE-A000-79661B33B306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CB102-BE43-47E8-8995-ACAB1A92932C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A676B0-48CC-4218-8129-F4979B738817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D3D1-B67C-4E2D-98B0-C43CED604DF7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372F-02F2-475E-9931-9CBDD8163B3F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078C-9852-4732-8C65-CFC8C1D70ED5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228C-4008-409D-9ED5-A2CDF8FADAC0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7519-F041-4715-8F4D-ACDEC25C1D5F}" type="datetime1">
              <a:rPr lang="fr-FR" smtClean="0"/>
              <a:t>24/07/2013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380B-EB29-4A52-B10B-0F5015A65333}" type="datetime1">
              <a:rPr lang="fr-FR" smtClean="0"/>
              <a:t>24/07/2013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D124-8384-45DF-96A8-06EBE87BC9DC}" type="datetime1">
              <a:rPr lang="fr-FR" smtClean="0"/>
              <a:t>24/07/2013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0B62B-AB80-4D22-B92C-52B65D1C668A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7684-B0D2-4085-8E33-5804EAF77189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A57-D103-4A97-8A4B-AF673C1E9B16}" type="datetime1">
              <a:rPr lang="fr-FR" smtClean="0"/>
              <a:t>24/07/2013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AFF5-0B18-4AEF-9E59-15EA8F8014C0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271B-A185-4FFF-884E-528F5BF6C278}" type="datetime1">
              <a:rPr lang="fr-FR" smtClean="0"/>
              <a:t>24/07/2013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29885-30D7-4DB6-B4EB-0C824B067E41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0826D-70F4-4044-8C2C-7DD88C530A4B}" type="datetime1">
              <a:rPr lang="fr-FR" smtClean="0"/>
              <a:t>24/07/2013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C31A9-26A4-4FB2-B476-9996DE02EC87}" type="datetime1">
              <a:rPr lang="fr-FR" smtClean="0"/>
              <a:t>24/07/2013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1495F-4A91-48F7-BDA7-DFC03993159D}" type="datetime1">
              <a:rPr lang="fr-FR" smtClean="0"/>
              <a:t>24/07/2013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30355-7FA6-4C67-B069-79A867B64819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9B849A-D278-4D8D-85ED-8B85ED6083BB}" type="datetime1">
              <a:rPr lang="fr-FR" smtClean="0"/>
              <a:t>24/07/2013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6090A72-50C9-4F43-9AE6-6DA1498078B4}" type="datetime1">
              <a:rPr lang="fr-FR" smtClean="0"/>
              <a:t>24/07/2013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187EA7C-C9F0-42F0-8B05-233927E8C3DB}" type="datetime1">
              <a:rPr lang="fr-FR" smtClean="0"/>
              <a:t>24/07/2013</a:t>
            </a:fld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380A468-3A3E-4039-BAE2-1BE44EA603E4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7D20DA-F741-44D0-B767-C3C3C03EDD2F}" type="datetime1">
              <a:rPr lang="fr-FR" smtClean="0"/>
              <a:t>24/07/2013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956048"/>
          </a:xfrm>
        </p:spPr>
        <p:txBody>
          <a:bodyPr/>
          <a:lstStyle/>
          <a:p>
            <a:r>
              <a:rPr lang="fr-FR" sz="9600" dirty="0" smtClean="0"/>
              <a:t>La Suisse</a:t>
            </a:r>
            <a:endParaRPr lang="fr-FR" sz="9600" dirty="0"/>
          </a:p>
        </p:txBody>
      </p:sp>
      <p:sp>
        <p:nvSpPr>
          <p:cNvPr id="3" name="ZoneTexte 2"/>
          <p:cNvSpPr txBox="1"/>
          <p:nvPr/>
        </p:nvSpPr>
        <p:spPr>
          <a:xfrm rot="20176427">
            <a:off x="4672755" y="3899529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rgbClr val="0070C0"/>
                </a:solidFill>
              </a:rPr>
              <a:t>Quizz</a:t>
            </a:r>
            <a:endParaRPr lang="fr-FR" sz="9600" dirty="0">
              <a:solidFill>
                <a:srgbClr val="0070C0"/>
              </a:solidFill>
            </a:endParaRPr>
          </a:p>
        </p:txBody>
      </p:sp>
      <p:pic>
        <p:nvPicPr>
          <p:cNvPr id="4" name="Pic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88640"/>
            <a:ext cx="1005205" cy="65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. En Suisse, on peut voir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volcans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déserts de sable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mer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Des montagnes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851">
            <a:off x="5436096" y="4149080"/>
            <a:ext cx="2514600" cy="1819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133">
            <a:off x="5348560" y="1829299"/>
            <a:ext cx="1615090" cy="161509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10. Une des spécialités suisses est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crêpe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chocolat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soupe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Le vin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2" y="2708921"/>
            <a:ext cx="2000222" cy="1368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4567">
            <a:off x="3760897" y="1950690"/>
            <a:ext cx="2085210" cy="10827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1638182" cy="1008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8" y="4869160"/>
            <a:ext cx="1420847" cy="1497461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11. La Suisse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536504"/>
          </a:xfrm>
        </p:spPr>
        <p:txBody>
          <a:bodyPr>
            <a:normAutofit fontScale="92500"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fait partie de l’Union Européenne depuis 1980</a:t>
            </a:r>
          </a:p>
          <a:p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fait partie de l’Union Européenne depuis 2001</a:t>
            </a:r>
          </a:p>
          <a:p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n’est pas dans l’Union Européenne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3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12. Quel célèbre sportif est suisse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029" y="2420888"/>
            <a:ext cx="7620000" cy="3412976"/>
          </a:xfrm>
        </p:spPr>
        <p:txBody>
          <a:bodyPr>
            <a:normAutofit lnSpcReduction="10000"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Ullrich</a:t>
            </a: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Roger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Federer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Tiger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Woods</a:t>
            </a: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1780487" cy="1184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3404782"/>
            <a:ext cx="1746325" cy="1263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90" y="4941168"/>
            <a:ext cx="1504688" cy="151140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5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13. Comment dit-on « 90 » en Suisse?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029" y="2420888"/>
            <a:ext cx="7620000" cy="3412976"/>
          </a:xfrm>
        </p:spPr>
        <p:txBody>
          <a:bodyPr>
            <a:normAutofit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quatre-vingt-dix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quarante-vingt-dix</a:t>
            </a: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nonante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neuf-dix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14.  Quelle ville est suisse?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098317" cy="194421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736304" cy="20970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23" y="4005064"/>
            <a:ext cx="3070929" cy="2088232"/>
          </a:xfrm>
          <a:prstGeom prst="rect">
            <a:avLst/>
          </a:prstGeom>
        </p:spPr>
      </p:pic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107876" y="313950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43128" y="564018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c.</a:t>
            </a:r>
          </a:p>
        </p:txBody>
      </p:sp>
      <p:sp>
        <p:nvSpPr>
          <p:cNvPr id="18" name="ZoneTexte 18"/>
          <p:cNvSpPr txBox="1">
            <a:spLocks noChangeArrowheads="1"/>
          </p:cNvSpPr>
          <p:nvPr/>
        </p:nvSpPr>
        <p:spPr bwMode="auto">
          <a:xfrm>
            <a:off x="4195054" y="5631333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/>
              <a:t>.</a:t>
            </a:r>
          </a:p>
        </p:txBody>
      </p:sp>
      <p:sp>
        <p:nvSpPr>
          <p:cNvPr id="19" name="ZoneTexte 15"/>
          <p:cNvSpPr txBox="1">
            <a:spLocks noChangeArrowheads="1"/>
          </p:cNvSpPr>
          <p:nvPr/>
        </p:nvSpPr>
        <p:spPr bwMode="auto">
          <a:xfrm>
            <a:off x="4228020" y="3139505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b.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19" y="1634838"/>
            <a:ext cx="3068917" cy="1966629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3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980040" cy="1431032"/>
          </a:xfrm>
        </p:spPr>
        <p:txBody>
          <a:bodyPr/>
          <a:lstStyle/>
          <a:p>
            <a:r>
              <a:rPr lang="fr-FR" dirty="0" smtClean="0"/>
              <a:t>15. Quelle chaîne de montagnes </a:t>
            </a:r>
            <a:br>
              <a:rPr lang="fr-FR" dirty="0" smtClean="0"/>
            </a:br>
            <a:r>
              <a:rPr lang="fr-FR" dirty="0" smtClean="0"/>
              <a:t>est-ce qu’il y a en Suisse?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979912"/>
          </a:xfrm>
        </p:spPr>
        <p:txBody>
          <a:bodyPr>
            <a:normAutofit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Alpes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Les Pyrénées</a:t>
            </a: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Cordillère des Andes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L’Himalaya 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97" y="2132856"/>
            <a:ext cx="2395758" cy="1724946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37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16. Lire les textes. Qui habite en Suisse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« Je m’appelle Patrick. Dans mon pays, je peux faire du ski en hiver et je peux manger des chocolats délicieux. »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«  Je m’appelle Marie. Dans mon pays, je peux aller à la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plage. »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 Je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m’appelle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Carlos. Dans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 pays, je peux aller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dans le désert. »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0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7620000" cy="1012974"/>
          </a:xfrm>
        </p:spPr>
        <p:txBody>
          <a:bodyPr/>
          <a:lstStyle/>
          <a:p>
            <a:pPr algn="ctr"/>
            <a:r>
              <a:rPr lang="fr-FR" dirty="0" smtClean="0"/>
              <a:t>Réponses</a:t>
            </a:r>
            <a:endParaRPr lang="fr-FR" dirty="0"/>
          </a:p>
        </p:txBody>
      </p:sp>
      <p:pic>
        <p:nvPicPr>
          <p:cNvPr id="3" name="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1005205" cy="65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ea typeface="ＭＳ Ｐゴシック" pitchFamily="34" charset="-128"/>
              </a:rPr>
              <a:t>1. </a:t>
            </a:r>
            <a:r>
              <a:rPr lang="en-GB" sz="4000" dirty="0" err="1" smtClean="0">
                <a:ea typeface="ＭＳ Ｐゴシック" pitchFamily="34" charset="-128"/>
              </a:rPr>
              <a:t>Quel</a:t>
            </a:r>
            <a:r>
              <a:rPr lang="en-GB" sz="4000" dirty="0" smtClean="0">
                <a:ea typeface="ＭＳ Ｐゴシック" pitchFamily="34" charset="-128"/>
              </a:rPr>
              <a:t> </a:t>
            </a:r>
            <a:r>
              <a:rPr lang="en-GB" sz="4000" dirty="0" err="1" smtClean="0">
                <a:ea typeface="ＭＳ Ｐゴシック" pitchFamily="34" charset="-128"/>
              </a:rPr>
              <a:t>est</a:t>
            </a:r>
            <a:r>
              <a:rPr lang="en-GB" sz="4000" dirty="0" smtClean="0">
                <a:ea typeface="ＭＳ Ｐゴシック" pitchFamily="34" charset="-128"/>
              </a:rPr>
              <a:t> le </a:t>
            </a:r>
            <a:r>
              <a:rPr lang="en-GB" sz="4000" dirty="0" err="1" smtClean="0">
                <a:ea typeface="ＭＳ Ｐゴシック" pitchFamily="34" charset="-128"/>
              </a:rPr>
              <a:t>drapeau</a:t>
            </a:r>
            <a:r>
              <a:rPr lang="en-GB" sz="4000" dirty="0" smtClean="0">
                <a:ea typeface="ＭＳ Ｐゴシック" pitchFamily="34" charset="-128"/>
              </a:rPr>
              <a:t> de la Suisse?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799"/>
            <a:ext cx="3048298" cy="1991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941517"/>
            <a:ext cx="3048299" cy="2030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75" y="3941517"/>
            <a:ext cx="3061074" cy="2030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04" y="1628800"/>
            <a:ext cx="3137645" cy="1866899"/>
          </a:xfrm>
          <a:prstGeom prst="rect">
            <a:avLst/>
          </a:prstGeom>
        </p:spPr>
      </p:pic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575741" y="3139507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/>
              <a:t>a.</a:t>
            </a: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auto">
          <a:xfrm>
            <a:off x="4195054" y="303373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/>
              <a:t>b.</a:t>
            </a:r>
          </a:p>
        </p:txBody>
      </p:sp>
      <p:sp>
        <p:nvSpPr>
          <p:cNvPr id="12" name="ZoneTexte 16"/>
          <p:cNvSpPr txBox="1">
            <a:spLocks noChangeArrowheads="1"/>
          </p:cNvSpPr>
          <p:nvPr/>
        </p:nvSpPr>
        <p:spPr bwMode="auto">
          <a:xfrm>
            <a:off x="566978" y="551006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/>
              <a:t>c.</a:t>
            </a:r>
          </a:p>
        </p:txBody>
      </p:sp>
      <p:sp>
        <p:nvSpPr>
          <p:cNvPr id="13" name="ZoneTexte 18"/>
          <p:cNvSpPr txBox="1">
            <a:spLocks noChangeArrowheads="1"/>
          </p:cNvSpPr>
          <p:nvPr/>
        </p:nvSpPr>
        <p:spPr bwMode="auto">
          <a:xfrm>
            <a:off x="4195054" y="551006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/>
              <a:t>d.</a:t>
            </a:r>
          </a:p>
        </p:txBody>
      </p:sp>
      <p:sp>
        <p:nvSpPr>
          <p:cNvPr id="3" name="Ellipse 2"/>
          <p:cNvSpPr/>
          <p:nvPr/>
        </p:nvSpPr>
        <p:spPr>
          <a:xfrm>
            <a:off x="4067944" y="1340768"/>
            <a:ext cx="4104456" cy="2376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0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ea typeface="ＭＳ Ｐゴシック" pitchFamily="34" charset="-128"/>
              </a:rPr>
              <a:t>1. </a:t>
            </a:r>
            <a:r>
              <a:rPr lang="en-GB" sz="4000" dirty="0" err="1" smtClean="0">
                <a:ea typeface="ＭＳ Ｐゴシック" pitchFamily="34" charset="-128"/>
              </a:rPr>
              <a:t>Quel</a:t>
            </a:r>
            <a:r>
              <a:rPr lang="en-GB" sz="4000" dirty="0" smtClean="0">
                <a:ea typeface="ＭＳ Ｐゴシック" pitchFamily="34" charset="-128"/>
              </a:rPr>
              <a:t> </a:t>
            </a:r>
            <a:r>
              <a:rPr lang="en-GB" sz="4000" dirty="0" err="1" smtClean="0">
                <a:ea typeface="ＭＳ Ｐゴシック" pitchFamily="34" charset="-128"/>
              </a:rPr>
              <a:t>est</a:t>
            </a:r>
            <a:r>
              <a:rPr lang="en-GB" sz="4000" dirty="0" smtClean="0">
                <a:ea typeface="ＭＳ Ｐゴシック" pitchFamily="34" charset="-128"/>
              </a:rPr>
              <a:t> le </a:t>
            </a:r>
            <a:r>
              <a:rPr lang="en-GB" sz="4000" dirty="0" err="1" smtClean="0">
                <a:ea typeface="ＭＳ Ｐゴシック" pitchFamily="34" charset="-128"/>
              </a:rPr>
              <a:t>drapeau</a:t>
            </a:r>
            <a:r>
              <a:rPr lang="en-GB" sz="4000" dirty="0" smtClean="0">
                <a:ea typeface="ＭＳ Ｐゴシック" pitchFamily="34" charset="-128"/>
              </a:rPr>
              <a:t> de la Suisse?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799"/>
            <a:ext cx="3048298" cy="19915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941517"/>
            <a:ext cx="3048299" cy="2030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75" y="3941517"/>
            <a:ext cx="3061074" cy="20305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04" y="1628800"/>
            <a:ext cx="3137645" cy="1866899"/>
          </a:xfrm>
          <a:prstGeom prst="rect">
            <a:avLst/>
          </a:prstGeom>
        </p:spPr>
      </p:pic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575741" y="3139507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11" name="ZoneTexte 15"/>
          <p:cNvSpPr txBox="1">
            <a:spLocks noChangeArrowheads="1"/>
          </p:cNvSpPr>
          <p:nvPr/>
        </p:nvSpPr>
        <p:spPr bwMode="auto">
          <a:xfrm>
            <a:off x="4195054" y="303373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b.</a:t>
            </a:r>
          </a:p>
        </p:txBody>
      </p:sp>
      <p:sp>
        <p:nvSpPr>
          <p:cNvPr id="12" name="ZoneTexte 16"/>
          <p:cNvSpPr txBox="1">
            <a:spLocks noChangeArrowheads="1"/>
          </p:cNvSpPr>
          <p:nvPr/>
        </p:nvSpPr>
        <p:spPr bwMode="auto">
          <a:xfrm>
            <a:off x="566978" y="551006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c.</a:t>
            </a:r>
          </a:p>
        </p:txBody>
      </p:sp>
      <p:sp>
        <p:nvSpPr>
          <p:cNvPr id="13" name="ZoneTexte 18"/>
          <p:cNvSpPr txBox="1">
            <a:spLocks noChangeArrowheads="1"/>
          </p:cNvSpPr>
          <p:nvPr/>
        </p:nvSpPr>
        <p:spPr bwMode="auto">
          <a:xfrm>
            <a:off x="4195054" y="551006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/>
              <a:t>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Lequel de ces pays est la Suisse?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9022"/>
            <a:ext cx="2273052" cy="2312430"/>
          </a:xfrm>
          <a:ln>
            <a:solidFill>
              <a:schemeClr val="tx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16" y="2420888"/>
            <a:ext cx="2290564" cy="22905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0" y="2420888"/>
            <a:ext cx="2303425" cy="22905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ZoneTexte 14"/>
          <p:cNvSpPr txBox="1">
            <a:spLocks noChangeArrowheads="1"/>
          </p:cNvSpPr>
          <p:nvPr/>
        </p:nvSpPr>
        <p:spPr bwMode="auto">
          <a:xfrm>
            <a:off x="1475656" y="486916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4140222" y="4869159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b.</a:t>
            </a: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6714262" y="486916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c.</a:t>
            </a:r>
          </a:p>
        </p:txBody>
      </p:sp>
      <p:sp>
        <p:nvSpPr>
          <p:cNvPr id="3" name="Ellipse 2"/>
          <p:cNvSpPr/>
          <p:nvPr/>
        </p:nvSpPr>
        <p:spPr>
          <a:xfrm>
            <a:off x="6516216" y="4869160"/>
            <a:ext cx="84574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Quelle est la capitale de la Suisse?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sz="46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Berne </a:t>
            </a: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Zurich</a:t>
            </a:r>
            <a:b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Genève</a:t>
            </a:r>
            <a:b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Lausanne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11" y="1268760"/>
            <a:ext cx="2466975" cy="1847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2476500" cy="161925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79512" y="2394539"/>
            <a:ext cx="309634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4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 Comment s’appelle la monnaie utilisée en Suisse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L’euro</a:t>
            </a:r>
            <a:endParaRPr lang="fr-FR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Le dollar</a:t>
            </a: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Le franc suisse</a:t>
            </a: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La couronne suisse</a:t>
            </a:r>
            <a:endParaRPr lang="fr-FR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71500" indent="-457200">
              <a:buAutoNum type="alphaLcPeriod"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03050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395536" y="3645024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3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Combien est-ce qu’il y a d’habitants ?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2815208" cy="1495579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28423" y="2564904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5 000 000</a:t>
            </a:r>
          </a:p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7 950 000</a:t>
            </a:r>
          </a:p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10 500 000</a:t>
            </a:r>
          </a:p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12 550 000</a:t>
            </a:r>
          </a:p>
          <a:p>
            <a:pPr marL="571500" indent="-457200">
              <a:buFont typeface="Arial" pitchFamily="34" charset="0"/>
              <a:buAutoNum type="alphaLcPeriod"/>
            </a:pP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51520" y="3429000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4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. Quelles sont les langues officielles de ce pays?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Le français, l’allemand et l’italien</a:t>
            </a:r>
          </a:p>
          <a:p>
            <a:pPr marL="114300" indent="0">
              <a:buNone/>
            </a:pP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suisse, le français et l’espagnol</a:t>
            </a:r>
          </a:p>
          <a:p>
            <a:pPr marL="114300" indent="0">
              <a:buNone/>
            </a:pP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L’allemand, l’italien et le turc</a:t>
            </a:r>
          </a:p>
          <a:p>
            <a:pPr marL="114300" indent="0">
              <a:buNone/>
            </a:pP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Le français, l’italien et l’anglais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4"/>
            <a:ext cx="2543175" cy="180022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51520" y="2927723"/>
            <a:ext cx="80648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 La Suisse est très connue pour: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64296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bateaux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montres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automobiles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crayons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877">
            <a:off x="6650683" y="2400855"/>
            <a:ext cx="866775" cy="182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108">
            <a:off x="4296403" y="1932274"/>
            <a:ext cx="1817283" cy="1355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72" y="4581128"/>
            <a:ext cx="2209800" cy="1276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90" y="4829150"/>
            <a:ext cx="1828800" cy="154305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79512" y="3159674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. Quel pays n’est pas juste à côté de la Suisse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Grèce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France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 Allemagne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L’Italie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2667000" cy="2667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79512" y="2458244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. En Suisse, on peut voir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volcans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déserts de sable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mer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 montagnes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851">
            <a:off x="5436096" y="4149080"/>
            <a:ext cx="2514600" cy="1819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2133">
            <a:off x="5348560" y="1829299"/>
            <a:ext cx="1615090" cy="161509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39552" y="4653136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3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10. Une des spécialités suisses est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crêpe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chocolat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soupe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vin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62" y="2708921"/>
            <a:ext cx="2000222" cy="1368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4567">
            <a:off x="3760897" y="1950690"/>
            <a:ext cx="2085210" cy="10827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1638182" cy="10081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8" y="4869160"/>
            <a:ext cx="1420847" cy="149746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51520" y="3356992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11. La Suisse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>
            <a:normAutofit fontScale="92500"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fait partie de l’Union Européenne depuis 1980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fait partie de l’Union Européenne depuis 2001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n’est pas dans l’Union Européenne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 rot="20807594">
            <a:off x="360986" y="5204158"/>
            <a:ext cx="8995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Lequel de ces pays est la Suisse?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9022"/>
            <a:ext cx="2273052" cy="2312430"/>
          </a:xfrm>
          <a:ln>
            <a:solidFill>
              <a:schemeClr val="tx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16" y="2420888"/>
            <a:ext cx="2290564" cy="22905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0" y="2420888"/>
            <a:ext cx="2303425" cy="229056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ZoneTexte 14"/>
          <p:cNvSpPr txBox="1">
            <a:spLocks noChangeArrowheads="1"/>
          </p:cNvSpPr>
          <p:nvPr/>
        </p:nvSpPr>
        <p:spPr bwMode="auto">
          <a:xfrm>
            <a:off x="1475656" y="486916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9" name="ZoneTexte 15"/>
          <p:cNvSpPr txBox="1">
            <a:spLocks noChangeArrowheads="1"/>
          </p:cNvSpPr>
          <p:nvPr/>
        </p:nvSpPr>
        <p:spPr bwMode="auto">
          <a:xfrm>
            <a:off x="4140222" y="4869159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b.</a:t>
            </a:r>
          </a:p>
        </p:txBody>
      </p:sp>
      <p:sp>
        <p:nvSpPr>
          <p:cNvPr id="10" name="ZoneTexte 16"/>
          <p:cNvSpPr txBox="1">
            <a:spLocks noChangeArrowheads="1"/>
          </p:cNvSpPr>
          <p:nvPr/>
        </p:nvSpPr>
        <p:spPr bwMode="auto">
          <a:xfrm>
            <a:off x="6714262" y="4869160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c.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12. Quel célèbre sportif est suisse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029" y="2420888"/>
            <a:ext cx="7620000" cy="3412976"/>
          </a:xfrm>
        </p:spPr>
        <p:txBody>
          <a:bodyPr>
            <a:normAutofit lnSpcReduction="10000"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Jan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Ullrich</a:t>
            </a: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Roger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Federer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Tiger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Woods</a:t>
            </a: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1780487" cy="11848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3404782"/>
            <a:ext cx="1746325" cy="12634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90" y="4941168"/>
            <a:ext cx="1504688" cy="151140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51520" y="3717032"/>
            <a:ext cx="42484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3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13. Comment dit-on « 90 » en Suisse?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029" y="2420888"/>
            <a:ext cx="7620000" cy="3412976"/>
          </a:xfrm>
        </p:spPr>
        <p:txBody>
          <a:bodyPr>
            <a:normAutofit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quatre-vingt-dix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quarante-vingt-dix</a:t>
            </a: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nonante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neuf-dix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67544" y="3861048"/>
            <a:ext cx="30963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2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fr-FR" dirty="0" smtClean="0"/>
              <a:t>14.  Quelle ville est suisse? 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098317" cy="1944216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5064"/>
            <a:ext cx="2736304" cy="20970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23" y="4005064"/>
            <a:ext cx="3070929" cy="2088232"/>
          </a:xfrm>
          <a:prstGeom prst="rect">
            <a:avLst/>
          </a:prstGeom>
        </p:spPr>
      </p:pic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107876" y="313950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a.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243128" y="5640186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c.</a:t>
            </a:r>
          </a:p>
        </p:txBody>
      </p:sp>
      <p:sp>
        <p:nvSpPr>
          <p:cNvPr id="18" name="ZoneTexte 18"/>
          <p:cNvSpPr txBox="1">
            <a:spLocks noChangeArrowheads="1"/>
          </p:cNvSpPr>
          <p:nvPr/>
        </p:nvSpPr>
        <p:spPr bwMode="auto">
          <a:xfrm>
            <a:off x="4195054" y="5631333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d</a:t>
            </a:r>
            <a:r>
              <a:rPr lang="fr-FR" dirty="0"/>
              <a:t>.</a:t>
            </a:r>
          </a:p>
        </p:txBody>
      </p:sp>
      <p:sp>
        <p:nvSpPr>
          <p:cNvPr id="19" name="ZoneTexte 15"/>
          <p:cNvSpPr txBox="1">
            <a:spLocks noChangeArrowheads="1"/>
          </p:cNvSpPr>
          <p:nvPr/>
        </p:nvSpPr>
        <p:spPr bwMode="auto">
          <a:xfrm>
            <a:off x="4228020" y="3139505"/>
            <a:ext cx="64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dirty="0">
                <a:solidFill>
                  <a:schemeClr val="tx2"/>
                </a:solidFill>
              </a:rPr>
              <a:t>b.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19" y="1634838"/>
            <a:ext cx="3068917" cy="1966629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 rot="20807594">
            <a:off x="3778223" y="3236556"/>
            <a:ext cx="8995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980040" cy="1431032"/>
          </a:xfrm>
        </p:spPr>
        <p:txBody>
          <a:bodyPr/>
          <a:lstStyle/>
          <a:p>
            <a:r>
              <a:rPr lang="fr-FR" dirty="0" smtClean="0"/>
              <a:t>15. Quelle chaîne de montagnes </a:t>
            </a:r>
            <a:br>
              <a:rPr lang="fr-FR" dirty="0" smtClean="0"/>
            </a:br>
            <a:r>
              <a:rPr lang="fr-FR" dirty="0" smtClean="0"/>
              <a:t>est-ce qu’il y a en Suisse?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979912"/>
          </a:xfrm>
        </p:spPr>
        <p:txBody>
          <a:bodyPr>
            <a:normAutofit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Alpes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Les Pyrénées</a:t>
            </a:r>
          </a:p>
          <a:p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Cordillère des Andes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L’Himalaya 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97" y="2132856"/>
            <a:ext cx="2395758" cy="172494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83568" y="2420888"/>
            <a:ext cx="30963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51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16. Lire les textes. Qui habite en Suisse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« Je m’appelle Patrick. Dans mon pays, je peux faire du ski en hiver et je peux manger des chocolats délicieux. »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«  Je m’appelle Marie. Dans mon pays, je peux aller à la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plage. »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 Je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m’appelle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Carlos. Dans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 pays, je peux aller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dans le désert. »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683568" y="1772816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Quelle est la capitale de la Suisse?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sz="46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Berne </a:t>
            </a: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Zurich</a:t>
            </a:r>
            <a:b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Genève</a:t>
            </a:r>
            <a:b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Lausanne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11" y="1268760"/>
            <a:ext cx="2466975" cy="18478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2476500" cy="161925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3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 Comment s’appelle la monnaie utilisée en Suisse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L’euro</a:t>
            </a:r>
            <a:endParaRPr lang="fr-FR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Le dollar</a:t>
            </a: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Le franc suisse</a:t>
            </a:r>
          </a:p>
          <a:p>
            <a:pPr marL="114300" indent="0"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La couronne suisse</a:t>
            </a:r>
            <a:endParaRPr lang="fr-FR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71500" indent="-457200">
              <a:buAutoNum type="alphaLcPeriod"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03050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7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Combien est-ce qu’il y a d’habitants ?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2815208" cy="1495579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28423" y="2564904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5 000 000</a:t>
            </a:r>
          </a:p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7 950 000</a:t>
            </a:r>
          </a:p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10 500 000</a:t>
            </a:r>
          </a:p>
          <a:p>
            <a:pPr marL="114300" indent="0">
              <a:buFont typeface="Arial" pitchFamily="34" charset="0"/>
              <a:buNone/>
            </a:pPr>
            <a:r>
              <a:rPr lang="fr-FR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12 550 000</a:t>
            </a:r>
          </a:p>
          <a:p>
            <a:pPr marL="571500" indent="-457200">
              <a:buFont typeface="Arial" pitchFamily="34" charset="0"/>
              <a:buAutoNum type="alphaLcPeriod"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18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6. Quelles sont les langues officielles de ce pays?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endParaRPr lang="fr-FR" sz="40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114300" indent="0">
              <a:buNone/>
            </a:pP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Le français, l’allemand et l’italien</a:t>
            </a:r>
          </a:p>
          <a:p>
            <a:pPr marL="114300" indent="0">
              <a:buNone/>
            </a:pP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suisse, le français et l’espagnol</a:t>
            </a:r>
          </a:p>
          <a:p>
            <a:pPr marL="114300" indent="0">
              <a:buNone/>
            </a:pP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L’allemand, l’italien et le turc</a:t>
            </a:r>
          </a:p>
          <a:p>
            <a:pPr marL="114300" indent="0">
              <a:buNone/>
            </a:pP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Le français, l’italien et l’anglais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543175" cy="180022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4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 La Suisse est très connue pour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64296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bateaux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montres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automobiles</a:t>
            </a: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ses </a:t>
            </a:r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crayons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877">
            <a:off x="6650683" y="2400855"/>
            <a:ext cx="866775" cy="1828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108">
            <a:off x="4296403" y="1932274"/>
            <a:ext cx="1817283" cy="1355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72" y="4581128"/>
            <a:ext cx="2209800" cy="1276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72" y="4829150"/>
            <a:ext cx="1828800" cy="154305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. Quel pays n’est pas juste à côté de la Suisse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36304"/>
            <a:ext cx="7620000" cy="3412976"/>
          </a:xfrm>
        </p:spPr>
        <p:txBody>
          <a:bodyPr/>
          <a:lstStyle/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Grèce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France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c. 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 Allemagne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fr-FR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</a:t>
            </a:r>
            <a:r>
              <a:rPr lang="fr-FR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L’Italie</a:t>
            </a:r>
            <a:endParaRPr lang="fr-FR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2667000" cy="2667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Juillet 2013- Estelle Le Bonnec- francophonie@institutfrancais.dk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444</TotalTime>
  <Words>951</Words>
  <Application>Microsoft Office PowerPoint</Application>
  <PresentationFormat>Affichage à l'écran (4:3)</PresentationFormat>
  <Paragraphs>198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37" baseType="lpstr">
      <vt:lpstr>ind_0197_slide</vt:lpstr>
      <vt:lpstr>1_Default Design</vt:lpstr>
      <vt:lpstr>Contiguïté</vt:lpstr>
      <vt:lpstr>La Suisse</vt:lpstr>
      <vt:lpstr>1. Quel est le drapeau de la Suisse?</vt:lpstr>
      <vt:lpstr>2. Lequel de ces pays est la Suisse?</vt:lpstr>
      <vt:lpstr>3. Quelle est la capitale de la Suisse?</vt:lpstr>
      <vt:lpstr>4. Comment s’appelle la monnaie utilisée en Suisse ?</vt:lpstr>
      <vt:lpstr>5. Combien est-ce qu’il y a d’habitants ? </vt:lpstr>
      <vt:lpstr>6. Quelles sont les langues officielles de ce pays?</vt:lpstr>
      <vt:lpstr>7. La Suisse est très connue pour :</vt:lpstr>
      <vt:lpstr>8. Quel pays n’est pas juste à côté de la Suisse ? </vt:lpstr>
      <vt:lpstr>9. En Suisse, on peut voir ? </vt:lpstr>
      <vt:lpstr>10. Une des spécialités suisses est :</vt:lpstr>
      <vt:lpstr>11. La Suisse : </vt:lpstr>
      <vt:lpstr>12. Quel célèbre sportif est suisse ? </vt:lpstr>
      <vt:lpstr>13. Comment dit-on « 90 » en Suisse? </vt:lpstr>
      <vt:lpstr>14.  Quelle ville est suisse? </vt:lpstr>
      <vt:lpstr>15. Quelle chaîne de montagnes  est-ce qu’il y a en Suisse?</vt:lpstr>
      <vt:lpstr>16. Lire les textes. Qui habite en Suisse ?</vt:lpstr>
      <vt:lpstr>Réponses</vt:lpstr>
      <vt:lpstr>1. Quel est le drapeau de la Suisse?</vt:lpstr>
      <vt:lpstr>2. Lequel de ces pays est la Suisse?</vt:lpstr>
      <vt:lpstr>3. Quelle est la capitale de la Suisse?</vt:lpstr>
      <vt:lpstr>4. Comment s’appelle la monnaie utilisée en Suisse ?</vt:lpstr>
      <vt:lpstr>5. Combien est-ce qu’il y a d’habitants ? </vt:lpstr>
      <vt:lpstr>6. Quelles sont les langues officielles de ce pays?</vt:lpstr>
      <vt:lpstr>7. La Suisse est très connue pour:</vt:lpstr>
      <vt:lpstr>8. Quel pays n’est pas juste à côté de la Suisse ? </vt:lpstr>
      <vt:lpstr>9. En Suisse, on peut voir ? </vt:lpstr>
      <vt:lpstr>10. Une des spécialités suisses est :</vt:lpstr>
      <vt:lpstr>11. La Suisse : </vt:lpstr>
      <vt:lpstr>12. Quel célèbre sportif est suisse ? </vt:lpstr>
      <vt:lpstr>13. Comment dit-on « 90 » en Suisse? </vt:lpstr>
      <vt:lpstr>14.  Quelle ville est suisse? </vt:lpstr>
      <vt:lpstr>15. Quelle chaîne de montagnes  est-ce qu’il y a en Suisse?</vt:lpstr>
      <vt:lpstr>16. Lire les textes. Qui habite en Suisse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Suisse</dc:title>
  <dc:creator>Estelle</dc:creator>
  <cp:lastModifiedBy>Estelle</cp:lastModifiedBy>
  <cp:revision>73</cp:revision>
  <dcterms:created xsi:type="dcterms:W3CDTF">2013-02-09T13:23:20Z</dcterms:created>
  <dcterms:modified xsi:type="dcterms:W3CDTF">2013-07-24T05:52:00Z</dcterms:modified>
</cp:coreProperties>
</file>